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4" r:id="rId1"/>
  </p:sldMasterIdLst>
  <p:notesMasterIdLst>
    <p:notesMasterId r:id="rId87"/>
  </p:notesMasterIdLst>
  <p:handoutMasterIdLst>
    <p:handoutMasterId r:id="rId88"/>
  </p:handoutMasterIdLst>
  <p:sldIdLst>
    <p:sldId id="256" r:id="rId2"/>
    <p:sldId id="258" r:id="rId3"/>
    <p:sldId id="408" r:id="rId4"/>
    <p:sldId id="259" r:id="rId5"/>
    <p:sldId id="413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409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9" r:id="rId24"/>
    <p:sldId id="348" r:id="rId25"/>
    <p:sldId id="280" r:id="rId26"/>
    <p:sldId id="281" r:id="rId27"/>
    <p:sldId id="342" r:id="rId28"/>
    <p:sldId id="343" r:id="rId29"/>
    <p:sldId id="344" r:id="rId30"/>
    <p:sldId id="345" r:id="rId31"/>
    <p:sldId id="346" r:id="rId32"/>
    <p:sldId id="347" r:id="rId33"/>
    <p:sldId id="406" r:id="rId34"/>
    <p:sldId id="407" r:id="rId35"/>
    <p:sldId id="351" r:id="rId36"/>
    <p:sldId id="352" r:id="rId37"/>
    <p:sldId id="353" r:id="rId38"/>
    <p:sldId id="354" r:id="rId39"/>
    <p:sldId id="355" r:id="rId40"/>
    <p:sldId id="356" r:id="rId41"/>
    <p:sldId id="357" r:id="rId42"/>
    <p:sldId id="358" r:id="rId43"/>
    <p:sldId id="359" r:id="rId44"/>
    <p:sldId id="360" r:id="rId45"/>
    <p:sldId id="362" r:id="rId46"/>
    <p:sldId id="363" r:id="rId47"/>
    <p:sldId id="364" r:id="rId48"/>
    <p:sldId id="365" r:id="rId49"/>
    <p:sldId id="366" r:id="rId50"/>
    <p:sldId id="367" r:id="rId51"/>
    <p:sldId id="368" r:id="rId52"/>
    <p:sldId id="369" r:id="rId53"/>
    <p:sldId id="410" r:id="rId54"/>
    <p:sldId id="372" r:id="rId55"/>
    <p:sldId id="373" r:id="rId56"/>
    <p:sldId id="374" r:id="rId57"/>
    <p:sldId id="375" r:id="rId58"/>
    <p:sldId id="376" r:id="rId59"/>
    <p:sldId id="377" r:id="rId60"/>
    <p:sldId id="378" r:id="rId61"/>
    <p:sldId id="379" r:id="rId62"/>
    <p:sldId id="380" r:id="rId63"/>
    <p:sldId id="381" r:id="rId64"/>
    <p:sldId id="382" r:id="rId65"/>
    <p:sldId id="383" r:id="rId66"/>
    <p:sldId id="384" r:id="rId67"/>
    <p:sldId id="385" r:id="rId68"/>
    <p:sldId id="386" r:id="rId69"/>
    <p:sldId id="387" r:id="rId70"/>
    <p:sldId id="388" r:id="rId71"/>
    <p:sldId id="389" r:id="rId72"/>
    <p:sldId id="390" r:id="rId73"/>
    <p:sldId id="392" r:id="rId74"/>
    <p:sldId id="393" r:id="rId75"/>
    <p:sldId id="394" r:id="rId76"/>
    <p:sldId id="395" r:id="rId77"/>
    <p:sldId id="396" r:id="rId78"/>
    <p:sldId id="397" r:id="rId79"/>
    <p:sldId id="398" r:id="rId80"/>
    <p:sldId id="399" r:id="rId81"/>
    <p:sldId id="412" r:id="rId82"/>
    <p:sldId id="400" r:id="rId83"/>
    <p:sldId id="401" r:id="rId84"/>
    <p:sldId id="405" r:id="rId85"/>
    <p:sldId id="411" r:id="rId86"/>
  </p:sldIdLst>
  <p:sldSz cx="9144000" cy="6858000" type="screen4x3"/>
  <p:notesSz cx="7010400" cy="9398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useTimings="0">
    <p:kiosk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A2C1FE"/>
    <a:srgbClr val="66FF66"/>
    <a:srgbClr val="F6F7BB"/>
    <a:srgbClr val="000000"/>
    <a:srgbClr val="1635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2" autoAdjust="0"/>
    <p:restoredTop sz="86470" autoAdjust="0"/>
  </p:normalViewPr>
  <p:slideViewPr>
    <p:cSldViewPr>
      <p:cViewPr varScale="1">
        <p:scale>
          <a:sx n="104" d="100"/>
          <a:sy n="104" d="100"/>
        </p:scale>
        <p:origin x="-1598" y="-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7002"/>
    </p:cViewPr>
    <p:sldLst>
      <p:sld r:id="rId1" collapse="1"/>
      <p:sld r:id="rId2" collapse="1"/>
      <p:sld r:id="rId3" collapse="1"/>
    </p:sldLst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7578"/>
    </p:cViewPr>
  </p:sorterViewPr>
  <p:notesViewPr>
    <p:cSldViewPr>
      <p:cViewPr varScale="1">
        <p:scale>
          <a:sx n="86" d="100"/>
          <a:sy n="86" d="100"/>
        </p:scale>
        <p:origin x="-3768" y="-102"/>
      </p:cViewPr>
      <p:guideLst>
        <p:guide orient="horz" pos="2960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handoutMaster" Target="handoutMasters/handoutMaster1.xml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48.xml"/><Relationship Id="rId2" Type="http://schemas.openxmlformats.org/officeDocument/2006/relationships/slide" Target="slides/slide47.xml"/><Relationship Id="rId1" Type="http://schemas.openxmlformats.org/officeDocument/2006/relationships/slide" Target="slides/slide4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6C8E4126-F147-4A7C-B8DF-7BA14B1FFAE7}" type="datetimeFigureOut">
              <a:rPr lang="en-US"/>
              <a:pPr>
                <a:defRPr/>
              </a:pPr>
              <a:t>2/24/2014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26513"/>
            <a:ext cx="3038475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926513"/>
            <a:ext cx="3038475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D355F47-66ED-4F1C-90CC-950F1635B53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41971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9900"/>
          </a:xfrm>
          <a:prstGeom prst="rect">
            <a:avLst/>
          </a:prstGeom>
        </p:spPr>
        <p:txBody>
          <a:bodyPr vert="horz" lIns="93753" tIns="46877" rIns="93753" bIns="4687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9900"/>
          </a:xfrm>
          <a:prstGeom prst="rect">
            <a:avLst/>
          </a:prstGeom>
        </p:spPr>
        <p:txBody>
          <a:bodyPr vert="horz" lIns="93753" tIns="46877" rIns="93753" bIns="46877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A32BE5B-6EF5-452E-B04C-A84FF52E3C1C}" type="datetimeFigureOut">
              <a:rPr lang="en-US"/>
              <a:pPr>
                <a:defRPr/>
              </a:pPr>
              <a:t>2/24/2014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55700" y="704850"/>
            <a:ext cx="4699000" cy="35242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753" tIns="46877" rIns="93753" bIns="46877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64050"/>
            <a:ext cx="5607050" cy="4229100"/>
          </a:xfrm>
          <a:prstGeom prst="rect">
            <a:avLst/>
          </a:prstGeom>
        </p:spPr>
        <p:txBody>
          <a:bodyPr vert="horz" lIns="93753" tIns="46877" rIns="93753" bIns="46877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26513"/>
            <a:ext cx="3038475" cy="469900"/>
          </a:xfrm>
          <a:prstGeom prst="rect">
            <a:avLst/>
          </a:prstGeom>
        </p:spPr>
        <p:txBody>
          <a:bodyPr vert="horz" lIns="93753" tIns="46877" rIns="93753" bIns="4687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926513"/>
            <a:ext cx="3038475" cy="469900"/>
          </a:xfrm>
          <a:prstGeom prst="rect">
            <a:avLst/>
          </a:prstGeom>
        </p:spPr>
        <p:txBody>
          <a:bodyPr vert="horz" lIns="93753" tIns="46877" rIns="93753" bIns="46877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07F8351C-40AD-4BDF-8663-1B8D3272B82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910984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62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7460CB6-FE7C-42F3-A09E-C3108572DA0B}" type="slidenum">
              <a:rPr lang="en-US" smtClean="0"/>
              <a:pPr>
                <a:defRPr/>
              </a:pPr>
              <a:t>76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57200" y="2438400"/>
            <a:ext cx="8229600" cy="3733800"/>
          </a:xfrm>
        </p:spPr>
        <p:txBody>
          <a:bodyPr/>
          <a:lstStyle>
            <a:lvl3pPr>
              <a:defRPr>
                <a:solidFill>
                  <a:srgbClr val="92D050"/>
                </a:solidFill>
              </a:defRPr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>
          <a:xfrm>
            <a:off x="457200" y="632460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A2C1FE"/>
                </a:solidFill>
                <a:latin typeface="Arial" charset="0"/>
              </a:defRPr>
            </a:lvl1pPr>
          </a:lstStyle>
          <a:p>
            <a:pPr>
              <a:defRPr/>
            </a:pPr>
            <a:fld id="{8E8FEC7B-D4FF-4B40-A1CC-F66E5A9E6224}" type="datetime1">
              <a:rPr lang="en-US"/>
              <a:pPr>
                <a:defRPr/>
              </a:pPr>
              <a:t>2/24/2014</a:t>
            </a:fld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6556375" y="632460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>
                    <a:lumMod val="20000"/>
                    <a:lumOff val="80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                          </a:t>
            </a:r>
            <a:fld id="{F0FB0991-77A5-4365-B6A1-9C80254355F0}" type="slidenum">
              <a:rPr lang="en-US">
                <a:solidFill>
                  <a:srgbClr val="A2C1FE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A2C1F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4665409"/>
      </p:ext>
    </p:extLst>
  </p:cSld>
  <p:clrMapOvr>
    <a:masterClrMapping/>
  </p:clrMapOvr>
  <p:transition advTm="10000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553200" y="632460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A2C1FE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                          </a:t>
            </a:r>
            <a:fld id="{44B08296-2904-40D6-86D1-2D163E4217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>
          <a:xfrm>
            <a:off x="457200" y="632460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A2C1FE"/>
                </a:solidFill>
                <a:latin typeface="Arial" charset="0"/>
              </a:defRPr>
            </a:lvl1pPr>
          </a:lstStyle>
          <a:p>
            <a:pPr>
              <a:defRPr/>
            </a:pPr>
            <a:fld id="{C7B3735F-CCC7-44AB-BE18-2DCE5843BB8F}" type="datetime1">
              <a:rPr lang="en-US"/>
              <a:pPr>
                <a:defRPr/>
              </a:pPr>
              <a:t>2/24/2014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6141486"/>
      </p:ext>
    </p:extLst>
  </p:cSld>
  <p:clrMapOvr>
    <a:masterClrMapping/>
  </p:clrMapOvr>
  <p:transition advTm="10000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>
            <a:normAutofit/>
          </a:bodyPr>
          <a:lstStyle>
            <a:lvl1pPr marL="0" indent="0">
              <a:buNone/>
              <a:defRPr sz="44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2460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A2C1FE"/>
                </a:solidFill>
                <a:latin typeface="Arial" charset="0"/>
              </a:defRPr>
            </a:lvl1pPr>
          </a:lstStyle>
          <a:p>
            <a:pPr>
              <a:defRPr/>
            </a:pPr>
            <a:fld id="{752E91EC-C524-42E8-B811-956DACD8E726}" type="datetime1">
              <a:rPr lang="en-US"/>
              <a:pPr>
                <a:defRPr/>
              </a:pPr>
              <a:t>2/24/2014</a:t>
            </a:fld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556375" y="632460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A2C1FE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                          </a:t>
            </a:r>
            <a:fld id="{19179611-F9A0-4BD4-8929-54F5A25573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83122"/>
      </p:ext>
    </p:extLst>
  </p:cSld>
  <p:clrMapOvr>
    <a:masterClrMapping/>
  </p:clrMapOvr>
  <p:transition advTm="10000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286002"/>
            <a:ext cx="4040188" cy="38401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286002"/>
            <a:ext cx="4041775" cy="38401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2460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A2C1FE"/>
                </a:solidFill>
                <a:latin typeface="Arial" charset="0"/>
              </a:defRPr>
            </a:lvl1pPr>
          </a:lstStyle>
          <a:p>
            <a:pPr>
              <a:defRPr/>
            </a:pPr>
            <a:fld id="{CC3B227A-DE09-4F31-9872-ECA89895C177}" type="datetime1">
              <a:rPr lang="en-US"/>
              <a:pPr>
                <a:defRPr/>
              </a:pPr>
              <a:t>2/24/2014</a:t>
            </a:fld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556375" y="632460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>
                    <a:lumMod val="40000"/>
                    <a:lumOff val="60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                          </a:t>
            </a:r>
            <a:fld id="{F0728339-815E-456B-BD8D-F76C3980E091}" type="slidenum">
              <a:rPr lang="en-US">
                <a:solidFill>
                  <a:srgbClr val="A2C1FE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A2C1F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6845716"/>
      </p:ext>
    </p:extLst>
  </p:cSld>
  <p:clrMapOvr>
    <a:masterClrMapping/>
  </p:clrMapOvr>
  <p:transition advTm="10000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2460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A2C1FE"/>
                </a:solidFill>
                <a:latin typeface="Arial" charset="0"/>
              </a:defRPr>
            </a:lvl1pPr>
          </a:lstStyle>
          <a:p>
            <a:pPr>
              <a:defRPr/>
            </a:pPr>
            <a:fld id="{90F8ED74-99A7-47F3-A7C1-F0E467B5C161}" type="datetime1">
              <a:rPr lang="en-US"/>
              <a:pPr>
                <a:defRPr/>
              </a:pPr>
              <a:t>2/24/2014</a:t>
            </a:fld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556375" y="632460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5">
                    <a:lumMod val="40000"/>
                    <a:lumOff val="60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                          </a:t>
            </a:r>
            <a:fld id="{436F9B1F-9217-4A90-8094-5DF3E89DF717}" type="slidenum">
              <a:rPr lang="en-US">
                <a:solidFill>
                  <a:srgbClr val="A2C1FE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A2C1F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6490071"/>
      </p:ext>
    </p:extLst>
  </p:cSld>
  <p:clrMapOvr>
    <a:masterClrMapping/>
  </p:clrMapOvr>
  <p:transition advTm="10000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2460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accent5">
                    <a:lumMod val="40000"/>
                    <a:lumOff val="60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fld id="{67DEB23F-3811-4E9E-917E-11E110DB03B5}" type="datetime1">
              <a:rPr lang="en-US"/>
              <a:pPr>
                <a:defRPr/>
              </a:pPr>
              <a:t>2/24/2014</a:t>
            </a:fld>
            <a:endParaRPr lang="en-US" dirty="0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556375" y="632460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5">
                    <a:lumMod val="40000"/>
                    <a:lumOff val="60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                          </a:t>
            </a:r>
            <a:fld id="{153F4B97-39A8-4C24-A130-6AC10CCD20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341388"/>
      </p:ext>
    </p:extLst>
  </p:cSld>
  <p:clrMapOvr>
    <a:masterClrMapping/>
  </p:clrMapOvr>
  <p:transition advTm="10000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10" Type="http://schemas.openxmlformats.org/officeDocument/2006/relationships/hyperlink" Target="http://www.imphonics.com/" TargetMode="Externa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60375" y="2438400"/>
            <a:ext cx="8226425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pic>
        <p:nvPicPr>
          <p:cNvPr id="1028" name="Picture 2"/>
          <p:cNvPicPr>
            <a:picLocks noChangeAspect="1" noChangeArrowheads="1"/>
          </p:cNvPicPr>
          <p:nvPr/>
        </p:nvPicPr>
        <p:blipFill>
          <a:blip r:embed="rId8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" r="1279"/>
          <a:stretch>
            <a:fillRect/>
          </a:stretch>
        </p:blipFill>
        <p:spPr bwMode="auto">
          <a:xfrm>
            <a:off x="0" y="0"/>
            <a:ext cx="9144000" cy="76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 descr="C:\Documents and Settings\StephenJones.SIMPHONICS\Desktop\Graphics Elements\Waveform.png"/>
          <p:cNvPicPr>
            <a:picLocks noChangeAspect="1" noChangeArrowheads="1"/>
          </p:cNvPicPr>
          <p:nvPr/>
        </p:nvPicPr>
        <p:blipFill rotWithShape="1">
          <a:blip r:embed="rId9">
            <a:lum contrast="30000"/>
          </a:blip>
          <a:srcRect l="552" t="-1346" r="673" b="1346"/>
          <a:stretch/>
        </p:blipFill>
        <p:spPr bwMode="auto">
          <a:xfrm>
            <a:off x="0" y="393700"/>
            <a:ext cx="9144000" cy="74612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</p:pic>
      <p:sp>
        <p:nvSpPr>
          <p:cNvPr id="11" name="Rectangle 10">
            <a:hlinkClick r:id="rId10"/>
          </p:cNvPr>
          <p:cNvSpPr/>
          <p:nvPr/>
        </p:nvSpPr>
        <p:spPr>
          <a:xfrm>
            <a:off x="7010400" y="184150"/>
            <a:ext cx="2076450" cy="3079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rgbClr val="00B0F0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charset="0"/>
              </a:rPr>
              <a:t>© </a:t>
            </a:r>
            <a:r>
              <a:rPr lang="en-US" sz="1400" dirty="0" smtClean="0">
                <a:solidFill>
                  <a:srgbClr val="00B0F0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charset="0"/>
              </a:rPr>
              <a:t>2014 </a:t>
            </a:r>
            <a:r>
              <a:rPr lang="en-US" sz="1400" dirty="0">
                <a:solidFill>
                  <a:srgbClr val="00B0F0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charset="0"/>
              </a:rPr>
              <a:t>SimPhonics</a:t>
            </a:r>
          </a:p>
        </p:txBody>
      </p:sp>
      <p:pic>
        <p:nvPicPr>
          <p:cNvPr id="1031" name="Picture 9" descr="P:\SP7 - Graphics\Transparent Background Versions\Speaker Bubbles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763" y="68263"/>
            <a:ext cx="868362" cy="931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dk1" tx1="lt1" bg2="dk2" tx2="lt2" accent1="accent1" accent2="accent2" accent3="accent3" accent4="accent4" accent5="accent5" accent6="accent6" hlink="hlink" folHlink="folHlink"/>
  <p:sldLayoutIdLst>
    <p:sldLayoutId id="2147484097" r:id="rId1"/>
    <p:sldLayoutId id="2147484098" r:id="rId2"/>
    <p:sldLayoutId id="2147484099" r:id="rId3"/>
    <p:sldLayoutId id="2147484100" r:id="rId4"/>
    <p:sldLayoutId id="2147484101" r:id="rId5"/>
    <p:sldLayoutId id="2147484102" r:id="rId6"/>
  </p:sldLayoutIdLst>
  <p:transition advTm="10000">
    <p:fade thruBlk="1"/>
  </p:transition>
  <p:timing>
    <p:tnLst>
      <p:par>
        <p:cTn id="1" dur="indefinite" restart="never" nodeType="tmRoot"/>
      </p:par>
    </p:tnLst>
  </p:timing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C6D9F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92D050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FFC000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FF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7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8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9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0.w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2.w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14.w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6.wmf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8.wmf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4.png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1849603" y="3927007"/>
            <a:ext cx="6400800" cy="563880"/>
          </a:xfrm>
        </p:spPr>
        <p:txBody>
          <a:bodyPr rtlCol="0">
            <a:noAutofit/>
          </a:bodyPr>
          <a:lstStyle/>
          <a:p>
            <a:pPr algn="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 to V</a:t>
            </a:r>
            <a:r>
              <a:rPr lang="en-U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endParaRPr lang="en-US" sz="5400" dirty="0">
              <a:solidFill>
                <a:srgbClr val="FF0000"/>
              </a:solidFill>
            </a:endParaRPr>
          </a:p>
        </p:txBody>
      </p:sp>
      <p:pic>
        <p:nvPicPr>
          <p:cNvPr id="8" name="Picture 3" descr="C:\Library\Graphics\Logo\SimPhonics new logo Black bgrn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5459" y="1872312"/>
            <a:ext cx="5326380" cy="2289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C:\Library\Graphics\Logo\VPLus_Logo artsi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4953000"/>
            <a:ext cx="4010865" cy="1657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Tm="10000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Agenda</a:t>
            </a:r>
          </a:p>
        </p:txBody>
      </p:sp>
      <p:sp>
        <p:nvSpPr>
          <p:cNvPr id="20483" name="Content Placeholder 6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 eaLnBrk="1" hangingPunct="1">
              <a:buFont typeface="Arial" charset="0"/>
              <a:buChar char="•"/>
              <a:defRPr/>
            </a:pPr>
            <a:r>
              <a:rPr lang="en-US" dirty="0" smtClean="0"/>
              <a:t>Introductory V+</a:t>
            </a:r>
            <a:endParaRPr lang="en-US" dirty="0" smtClean="0">
              <a:solidFill>
                <a:srgbClr val="FFC000"/>
              </a:solidFill>
            </a:endParaRPr>
          </a:p>
          <a:p>
            <a:pPr marL="514350" indent="-514350" eaLnBrk="1" hangingPunct="1">
              <a:buFont typeface="Arial" charset="0"/>
              <a:buChar char="•"/>
              <a:defRPr/>
            </a:pPr>
            <a:r>
              <a:rPr lang="en-US" dirty="0" smtClean="0"/>
              <a:t>Introduction into V+ </a:t>
            </a:r>
            <a:r>
              <a:rPr lang="en-US" dirty="0" smtClean="0">
                <a:solidFill>
                  <a:srgbClr val="FFC000"/>
                </a:solidFill>
              </a:rPr>
              <a:t>(Section 1)</a:t>
            </a:r>
          </a:p>
          <a:p>
            <a:pPr marL="514350" indent="-514350" eaLnBrk="1" hangingPunct="1">
              <a:buFont typeface="Arial" charset="0"/>
              <a:buChar char="•"/>
              <a:defRPr/>
            </a:pPr>
            <a:r>
              <a:rPr lang="en-US" dirty="0" smtClean="0"/>
              <a:t>V+ Exercise 1 </a:t>
            </a:r>
            <a:r>
              <a:rPr lang="en-US" dirty="0" smtClean="0">
                <a:solidFill>
                  <a:srgbClr val="FFC000"/>
                </a:solidFill>
              </a:rPr>
              <a:t>(Section 2)</a:t>
            </a:r>
            <a:endParaRPr lang="en-US" dirty="0" smtClean="0"/>
          </a:p>
          <a:p>
            <a:pPr marL="514350" indent="-514350" eaLnBrk="1" hangingPunct="1">
              <a:buFont typeface="Arial" charset="0"/>
              <a:buChar char="•"/>
              <a:defRPr/>
            </a:pPr>
            <a:r>
              <a:rPr lang="en-US" dirty="0" smtClean="0"/>
              <a:t>Intermediate V+ </a:t>
            </a:r>
            <a:r>
              <a:rPr lang="en-US" dirty="0" smtClean="0">
                <a:solidFill>
                  <a:srgbClr val="FFC000"/>
                </a:solidFill>
              </a:rPr>
              <a:t>(Section 3)</a:t>
            </a:r>
          </a:p>
          <a:p>
            <a:pPr marL="514350" indent="-514350" eaLnBrk="1" hangingPunct="1">
              <a:buFont typeface="Arial" charset="0"/>
              <a:buChar char="•"/>
              <a:defRPr/>
            </a:pPr>
            <a:r>
              <a:rPr lang="en-US" dirty="0" smtClean="0"/>
              <a:t>V+ Exercise 2 </a:t>
            </a:r>
            <a:r>
              <a:rPr lang="en-US" dirty="0" smtClean="0">
                <a:solidFill>
                  <a:srgbClr val="FFC000"/>
                </a:solidFill>
              </a:rPr>
              <a:t>(Section 4)</a:t>
            </a:r>
            <a:endParaRPr lang="en-US" dirty="0" smtClean="0"/>
          </a:p>
          <a:p>
            <a:pPr marL="514350" indent="-514350" eaLnBrk="1" hangingPunct="1">
              <a:buFont typeface="Arial" charset="0"/>
              <a:buChar char="•"/>
              <a:defRPr/>
            </a:pPr>
            <a:r>
              <a:rPr lang="en-US" dirty="0" smtClean="0"/>
              <a:t>Miscellaneous Devices </a:t>
            </a:r>
            <a:r>
              <a:rPr lang="en-US" dirty="0" smtClean="0">
                <a:solidFill>
                  <a:srgbClr val="FFC000"/>
                </a:solidFill>
              </a:rPr>
              <a:t>(Section 5)</a:t>
            </a:r>
          </a:p>
          <a:p>
            <a:pPr marL="514350" indent="-514350" eaLnBrk="1" hangingPunct="1">
              <a:buFont typeface="Arial" charset="0"/>
              <a:buChar char="•"/>
              <a:defRPr/>
            </a:pPr>
            <a:r>
              <a:rPr lang="en-US" dirty="0" smtClean="0"/>
              <a:t>Questions and Answers </a:t>
            </a:r>
            <a:r>
              <a:rPr lang="en-US" dirty="0" smtClean="0">
                <a:solidFill>
                  <a:srgbClr val="FFC000"/>
                </a:solidFill>
              </a:rPr>
              <a:t>(Section 6)</a:t>
            </a:r>
          </a:p>
        </p:txBody>
      </p:sp>
      <p:sp>
        <p:nvSpPr>
          <p:cNvPr id="9220" name="Date Placeholder 3"/>
          <p:cNvSpPr>
            <a:spLocks noGrp="1"/>
          </p:cNvSpPr>
          <p:nvPr>
            <p:ph type="dt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9836F91C-16B4-4CCE-9638-2809472ADE54}" type="datetime1">
              <a:rPr lang="en-US" altLang="en-US" sz="1400" smtClean="0">
                <a:solidFill>
                  <a:srgbClr val="A2C1FE"/>
                </a:solidFill>
                <a:latin typeface="Arial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2/24/2014</a:t>
            </a:fld>
            <a:endParaRPr lang="en-US" altLang="en-US" sz="1400" smtClean="0">
              <a:solidFill>
                <a:srgbClr val="A2C1FE"/>
              </a:solidFill>
              <a:latin typeface="Arial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r">
              <a:defRPr/>
            </a:pPr>
            <a:fld id="{8F59F56D-6206-46B5-A5D3-6C28E4D4979D}" type="slidenum">
              <a:rPr lang="en-US" sz="1400"/>
              <a:pPr algn="r">
                <a:defRPr/>
              </a:pPr>
              <a:t>2</a:t>
            </a:fld>
            <a:endParaRPr lang="en-US" sz="1400"/>
          </a:p>
        </p:txBody>
      </p:sp>
    </p:spTree>
  </p:cSld>
  <p:clrMapOvr>
    <a:masterClrMapping/>
  </p:clrMapOvr>
  <p:transition advTm="10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en-US" dirty="0" smtClean="0"/>
              <a:t>Introductory V+</a:t>
            </a:r>
          </a:p>
        </p:txBody>
      </p:sp>
      <p:sp>
        <p:nvSpPr>
          <p:cNvPr id="10243" name="Date Placeholder 4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515D78A-93E4-4394-B642-75BCD37C31A4}" type="datetime1">
              <a:rPr lang="en-US" altLang="en-US" sz="1400" smtClean="0">
                <a:solidFill>
                  <a:srgbClr val="A2C1FE"/>
                </a:solidFill>
                <a:latin typeface="Arial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2/24/2014</a:t>
            </a:fld>
            <a:endParaRPr lang="en-US" altLang="en-US" sz="1400" smtClean="0">
              <a:solidFill>
                <a:srgbClr val="A2C1FE"/>
              </a:solidFill>
              <a:latin typeface="Arial" pitchFamily="34" charset="0"/>
            </a:endParaRPr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BDD11BAD-3C4C-4700-ACAC-2B81CA0A0056}" type="slidenum">
              <a:rPr lang="en-US" altLang="en-US" sz="1400" smtClean="0">
                <a:solidFill>
                  <a:srgbClr val="A2C1FE"/>
                </a:solidFill>
                <a:latin typeface="Arial" pitchFamily="34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 smtClean="0">
              <a:solidFill>
                <a:srgbClr val="A2C1FE"/>
              </a:solidFill>
              <a:latin typeface="Arial" pitchFamily="34" charset="0"/>
            </a:endParaRPr>
          </a:p>
        </p:txBody>
      </p:sp>
    </p:spTree>
  </p:cSld>
  <p:clrMapOvr>
    <a:masterClrMapping/>
  </p:clrMapOvr>
  <p:transition advTm="10000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Introduction</a:t>
            </a:r>
            <a:r>
              <a:rPr lang="en-US" sz="4000" dirty="0" smtClean="0"/>
              <a:t> to V+</a:t>
            </a:r>
          </a:p>
        </p:txBody>
      </p:sp>
      <p:sp>
        <p:nvSpPr>
          <p:cNvPr id="11267" name="Content Placeholder 7"/>
          <p:cNvSpPr>
            <a:spLocks noGrp="1"/>
          </p:cNvSpPr>
          <p:nvPr>
            <p:ph sz="quarter" idx="13"/>
          </p:nvPr>
        </p:nvSpPr>
        <p:spPr>
          <a:xfrm>
            <a:off x="457200" y="2514600"/>
            <a:ext cx="8229600" cy="3733800"/>
          </a:xfrm>
        </p:spPr>
        <p:txBody>
          <a:bodyPr/>
          <a:lstStyle/>
          <a:p>
            <a:r>
              <a:rPr lang="en-US" altLang="en-US" smtClean="0"/>
              <a:t>Form Basic Understanding of V+</a:t>
            </a:r>
          </a:p>
          <a:p>
            <a:r>
              <a:rPr lang="en-US" altLang="en-US" smtClean="0"/>
              <a:t>Intermediate V+</a:t>
            </a:r>
          </a:p>
          <a:p>
            <a:r>
              <a:rPr lang="en-US" altLang="en-US" smtClean="0"/>
              <a:t>Advanced V+</a:t>
            </a:r>
          </a:p>
          <a:p>
            <a:pPr>
              <a:buFont typeface="Arial" pitchFamily="34" charset="0"/>
              <a:buNone/>
            </a:pPr>
            <a:endParaRPr lang="en-US" altLang="en-US" smtClean="0"/>
          </a:p>
        </p:txBody>
      </p:sp>
      <p:sp>
        <p:nvSpPr>
          <p:cNvPr id="11268" name="Date Placeholder 4"/>
          <p:cNvSpPr>
            <a:spLocks noGrp="1"/>
          </p:cNvSpPr>
          <p:nvPr>
            <p:ph type="dt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7F30DC9-136C-47D2-B533-5A98BF1CB19A}" type="datetime1">
              <a:rPr lang="en-US" altLang="en-US" sz="1400" smtClean="0">
                <a:solidFill>
                  <a:srgbClr val="A2C1FE"/>
                </a:solidFill>
                <a:latin typeface="Arial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2/24/2014</a:t>
            </a:fld>
            <a:endParaRPr lang="en-US" altLang="en-US" sz="1400" smtClean="0">
              <a:solidFill>
                <a:srgbClr val="A2C1FE"/>
              </a:solidFill>
              <a:latin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>
          <a:xfrm>
            <a:off x="6553200" y="6324600"/>
            <a:ext cx="2133600" cy="365125"/>
          </a:xfrm>
        </p:spPr>
        <p:txBody>
          <a:bodyPr/>
          <a:lstStyle/>
          <a:p>
            <a:pPr algn="r">
              <a:defRPr/>
            </a:pPr>
            <a:fld id="{7ED490BF-3B00-415F-9025-ED638C628796}" type="slidenum">
              <a:rPr lang="en-US" sz="1400"/>
              <a:pPr algn="r">
                <a:defRPr/>
              </a:pPr>
              <a:t>4</a:t>
            </a:fld>
            <a:endParaRPr lang="en-US" sz="1400"/>
          </a:p>
        </p:txBody>
      </p:sp>
      <p:sp>
        <p:nvSpPr>
          <p:cNvPr id="11270" name="Rectangle 6"/>
          <p:cNvSpPr>
            <a:spLocks noChangeArrowheads="1"/>
          </p:cNvSpPr>
          <p:nvPr/>
        </p:nvSpPr>
        <p:spPr bwMode="auto">
          <a:xfrm>
            <a:off x="2809875" y="2590800"/>
            <a:ext cx="1841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itchFamily="34" charset="0"/>
            </a:endParaRPr>
          </a:p>
        </p:txBody>
      </p:sp>
    </p:spTree>
  </p:cSld>
  <p:clrMapOvr>
    <a:masterClrMapping/>
  </p:clrMapOvr>
  <p:transition advTm="10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Why Was V+ Developed</a:t>
            </a:r>
            <a:endParaRPr lang="en-US" dirty="0"/>
          </a:p>
        </p:txBody>
      </p:sp>
      <p:sp>
        <p:nvSpPr>
          <p:cNvPr id="12291" name="Content Placeholder 6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altLang="en-US" smtClean="0"/>
              <a:t>Ease of Concept Design</a:t>
            </a:r>
          </a:p>
          <a:p>
            <a:r>
              <a:rPr lang="en-US" altLang="en-US" smtClean="0"/>
              <a:t>High Cost of Application Design</a:t>
            </a:r>
          </a:p>
          <a:p>
            <a:r>
              <a:rPr lang="en-US" altLang="en-US" smtClean="0"/>
              <a:t>Maximize Software Reuse</a:t>
            </a:r>
          </a:p>
          <a:p>
            <a:r>
              <a:rPr lang="en-US" altLang="en-US" smtClean="0"/>
              <a:t>Self Documenting</a:t>
            </a:r>
          </a:p>
        </p:txBody>
      </p:sp>
      <p:sp>
        <p:nvSpPr>
          <p:cNvPr id="12292" name="Date Placeholder 4"/>
          <p:cNvSpPr>
            <a:spLocks noGrp="1"/>
          </p:cNvSpPr>
          <p:nvPr>
            <p:ph type="dt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E7D0A00-0997-4494-8BAE-1AA455015619}" type="datetime1">
              <a:rPr lang="en-US" altLang="en-US" sz="1400" smtClean="0">
                <a:solidFill>
                  <a:srgbClr val="A2C1FE"/>
                </a:solidFill>
                <a:latin typeface="Arial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2/24/2014</a:t>
            </a:fld>
            <a:endParaRPr lang="en-US" altLang="en-US" sz="1400" smtClean="0">
              <a:solidFill>
                <a:srgbClr val="A2C1FE"/>
              </a:solidFill>
              <a:latin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>
          <a:xfrm>
            <a:off x="6553200" y="6248400"/>
            <a:ext cx="2133600" cy="365125"/>
          </a:xfrm>
        </p:spPr>
        <p:txBody>
          <a:bodyPr/>
          <a:lstStyle/>
          <a:p>
            <a:pPr>
              <a:defRPr/>
            </a:pPr>
            <a:r>
              <a:rPr lang="en-US"/>
              <a:t>                             </a:t>
            </a:r>
            <a:fld id="{98197FF8-2C0B-4E89-82CD-27C208DE2EE1}" type="slidenum">
              <a:rPr lang="en-US" sz="1400"/>
              <a:pPr>
                <a:defRPr/>
              </a:pPr>
              <a:t>5</a:t>
            </a:fld>
            <a:endParaRPr lang="en-US" sz="1400"/>
          </a:p>
        </p:txBody>
      </p:sp>
    </p:spTree>
  </p:cSld>
  <p:clrMapOvr>
    <a:masterClrMapping/>
  </p:clrMapOvr>
  <p:transition advTm="10000"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dirty="0" smtClean="0"/>
              <a:t>Generations of Programming Methods</a:t>
            </a:r>
          </a:p>
        </p:txBody>
      </p:sp>
      <p:sp>
        <p:nvSpPr>
          <p:cNvPr id="13315" name="Content Placeholder 9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altLang="en-US" smtClean="0"/>
              <a:t>1</a:t>
            </a:r>
            <a:r>
              <a:rPr lang="en-US" altLang="en-US" baseline="30000" smtClean="0"/>
              <a:t>st</a:t>
            </a:r>
            <a:r>
              <a:rPr lang="en-US" altLang="en-US" smtClean="0"/>
              <a:t> Machine Code</a:t>
            </a:r>
          </a:p>
          <a:p>
            <a:pPr lvl="1"/>
            <a:r>
              <a:rPr lang="en-US" altLang="en-US" smtClean="0"/>
              <a:t>01000101</a:t>
            </a:r>
          </a:p>
          <a:p>
            <a:r>
              <a:rPr lang="en-US" altLang="en-US" smtClean="0"/>
              <a:t>2</a:t>
            </a:r>
            <a:r>
              <a:rPr lang="en-US" altLang="en-US" baseline="30000" smtClean="0"/>
              <a:t>nd</a:t>
            </a:r>
            <a:r>
              <a:rPr lang="en-US" altLang="en-US" smtClean="0"/>
              <a:t> Assembly Language</a:t>
            </a:r>
          </a:p>
          <a:p>
            <a:pPr lvl="1"/>
            <a:r>
              <a:rPr lang="en-US" altLang="en-US" smtClean="0"/>
              <a:t>MOV al,bx</a:t>
            </a:r>
          </a:p>
          <a:p>
            <a:r>
              <a:rPr lang="en-US" altLang="en-US" smtClean="0"/>
              <a:t>3rd High Level Language</a:t>
            </a:r>
          </a:p>
          <a:p>
            <a:pPr lvl="1"/>
            <a:r>
              <a:rPr lang="en-US" altLang="en-US" smtClean="0"/>
              <a:t>a=a+b+s</a:t>
            </a:r>
            <a:r>
              <a:rPr lang="en-US" altLang="en-US" smtClean="0">
                <a:solidFill>
                  <a:srgbClr val="002060"/>
                </a:solidFill>
              </a:rPr>
              <a:t>;</a:t>
            </a:r>
          </a:p>
          <a:p>
            <a:pPr lvl="1">
              <a:buFont typeface="Arial" pitchFamily="34" charset="0"/>
              <a:buNone/>
            </a:pPr>
            <a:endParaRPr lang="en-US" altLang="en-US" smtClean="0"/>
          </a:p>
        </p:txBody>
      </p:sp>
      <p:sp>
        <p:nvSpPr>
          <p:cNvPr id="13316" name="Date Placeholder 8"/>
          <p:cNvSpPr>
            <a:spLocks noGrp="1"/>
          </p:cNvSpPr>
          <p:nvPr>
            <p:ph type="dt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2D57EA0-DFB5-4647-9EC5-065187845F8A}" type="datetime1">
              <a:rPr lang="en-US" altLang="en-US" sz="1400" smtClean="0">
                <a:solidFill>
                  <a:srgbClr val="A2C1FE"/>
                </a:solidFill>
                <a:latin typeface="Arial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2/24/2014</a:t>
            </a:fld>
            <a:endParaRPr lang="en-US" altLang="en-US" sz="1400" smtClean="0">
              <a:solidFill>
                <a:srgbClr val="A2C1FE"/>
              </a:solidFill>
              <a:latin typeface="Arial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r">
              <a:defRPr/>
            </a:pPr>
            <a:fld id="{8C53EEFA-5920-47EF-9442-D262EF1A50DB}" type="slidenum">
              <a:rPr lang="en-US" sz="1400"/>
              <a:pPr algn="r">
                <a:defRPr/>
              </a:pPr>
              <a:t>6</a:t>
            </a:fld>
            <a:endParaRPr lang="en-US" sz="1400"/>
          </a:p>
        </p:txBody>
      </p:sp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3581400" y="1981200"/>
            <a:ext cx="184150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028"/>
          <p:cNvSpPr>
            <a:spLocks noChangeArrowheads="1"/>
          </p:cNvSpPr>
          <p:nvPr/>
        </p:nvSpPr>
        <p:spPr bwMode="auto">
          <a:xfrm>
            <a:off x="652463" y="1012825"/>
            <a:ext cx="8262937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lIns="92075" tIns="46038" rIns="92075" bIns="46038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4000" dirty="0">
              <a:latin typeface="+mn-lt"/>
            </a:endParaRPr>
          </a:p>
        </p:txBody>
      </p:sp>
      <p:sp>
        <p:nvSpPr>
          <p:cNvPr id="19459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dirty="0" smtClean="0"/>
              <a:t>Generations of Programming Methods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r">
              <a:defRPr/>
            </a:pPr>
            <a:fld id="{DDB10E41-5645-4805-9EE1-6B0CCA0E2412}" type="slidenum">
              <a:rPr lang="en-US" sz="1400"/>
              <a:pPr algn="r">
                <a:defRPr/>
              </a:pPr>
              <a:t>7</a:t>
            </a:fld>
            <a:endParaRPr lang="en-US" sz="1400"/>
          </a:p>
        </p:txBody>
      </p:sp>
      <p:sp>
        <p:nvSpPr>
          <p:cNvPr id="14341" name="Date Placeholder 6"/>
          <p:cNvSpPr>
            <a:spLocks noGrp="1"/>
          </p:cNvSpPr>
          <p:nvPr>
            <p:ph type="dt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2C3A47D9-655C-4E90-8871-40BA2F3FFAB9}" type="datetime1">
              <a:rPr lang="en-US" altLang="en-US" sz="1400" smtClean="0">
                <a:solidFill>
                  <a:srgbClr val="A2C1FE"/>
                </a:solidFill>
                <a:latin typeface="Arial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2/24/2014</a:t>
            </a:fld>
            <a:endParaRPr lang="en-US" altLang="en-US" sz="1400" smtClean="0">
              <a:solidFill>
                <a:srgbClr val="A2C1FE"/>
              </a:solidFill>
              <a:latin typeface="Arial" pitchFamily="34" charset="0"/>
            </a:endParaRPr>
          </a:p>
        </p:txBody>
      </p:sp>
      <p:sp>
        <p:nvSpPr>
          <p:cNvPr id="14342" name="Content Placeholder 8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altLang="en-US" smtClean="0"/>
              <a:t>4</a:t>
            </a:r>
            <a:r>
              <a:rPr lang="en-US" altLang="en-US" baseline="30000" smtClean="0"/>
              <a:t>th</a:t>
            </a:r>
            <a:r>
              <a:rPr lang="en-US" altLang="en-US" smtClean="0"/>
              <a:t> OOP Programming</a:t>
            </a:r>
          </a:p>
          <a:p>
            <a:pPr lvl="1"/>
            <a:r>
              <a:rPr lang="en-US" altLang="en-US" smtClean="0"/>
              <a:t>Class furniture;</a:t>
            </a:r>
          </a:p>
          <a:p>
            <a:pPr lvl="1"/>
            <a:r>
              <a:rPr lang="en-US" altLang="en-US" smtClean="0"/>
              <a:t>Derived class chair;</a:t>
            </a:r>
          </a:p>
          <a:p>
            <a:r>
              <a:rPr lang="en-US" altLang="en-US" smtClean="0">
                <a:solidFill>
                  <a:srgbClr val="FFFFFF"/>
                </a:solidFill>
              </a:rPr>
              <a:t>Visual C++</a:t>
            </a:r>
          </a:p>
          <a:p>
            <a:pPr lvl="1"/>
            <a:r>
              <a:rPr lang="en-US" altLang="en-US" smtClean="0"/>
              <a:t>C++ is NOT a visual language </a:t>
            </a:r>
          </a:p>
          <a:p>
            <a:endParaRPr lang="en-US" altLang="en-US" smtClean="0"/>
          </a:p>
        </p:txBody>
      </p:sp>
    </p:spTree>
  </p:cSld>
  <p:clrMapOvr>
    <a:masterClrMapping/>
  </p:clrMapOvr>
  <p:transition advTm="10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smtClean="0"/>
              <a:t>Generations of Programming Methods</a:t>
            </a:r>
          </a:p>
        </p:txBody>
      </p:sp>
      <p:sp>
        <p:nvSpPr>
          <p:cNvPr id="15363" name="Content Placeholder 6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5</a:t>
            </a:r>
            <a:r>
              <a:rPr lang="en-US" altLang="en-US" baseline="30000" smtClean="0"/>
              <a:t>th</a:t>
            </a:r>
            <a:r>
              <a:rPr lang="en-US" altLang="en-US" smtClean="0"/>
              <a:t> Visual Language</a:t>
            </a:r>
          </a:p>
          <a:p>
            <a:pPr eaLnBrk="1" hangingPunct="1"/>
            <a:endParaRPr lang="en-US" altLang="en-US" smtClean="0"/>
          </a:p>
          <a:p>
            <a:pPr eaLnBrk="1" hangingPunct="1"/>
            <a:endParaRPr lang="en-US" altLang="en-US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r">
              <a:defRPr/>
            </a:pPr>
            <a:fld id="{5373603C-F1C6-450A-A54C-6D3D0B97580C}" type="slidenum">
              <a:rPr lang="en-US" sz="1400"/>
              <a:pPr algn="r">
                <a:defRPr/>
              </a:pPr>
              <a:t>8</a:t>
            </a:fld>
            <a:endParaRPr lang="en-US" sz="1400"/>
          </a:p>
        </p:txBody>
      </p:sp>
      <p:pic>
        <p:nvPicPr>
          <p:cNvPr id="15365" name="Picture 7" descr="VPLus_Logo B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0100" y="3810000"/>
            <a:ext cx="5016500" cy="2119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6" name="Date Placeholder 5"/>
          <p:cNvSpPr>
            <a:spLocks noGrp="1"/>
          </p:cNvSpPr>
          <p:nvPr>
            <p:ph type="dt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276869B-DF13-4B26-A0A1-8D758107D476}" type="datetime1">
              <a:rPr lang="en-US" altLang="en-US" sz="1400" smtClean="0">
                <a:solidFill>
                  <a:srgbClr val="A2C1FE"/>
                </a:solidFill>
                <a:latin typeface="Arial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2/24/2014</a:t>
            </a:fld>
            <a:endParaRPr lang="en-US" altLang="en-US" sz="1400" smtClean="0">
              <a:solidFill>
                <a:srgbClr val="A2C1FE"/>
              </a:solidFill>
              <a:latin typeface="Arial" pitchFamily="34" charset="0"/>
            </a:endParaRPr>
          </a:p>
        </p:txBody>
      </p:sp>
    </p:spTree>
  </p:cSld>
  <p:clrMapOvr>
    <a:masterClrMapping/>
  </p:clrMapOvr>
  <p:transition advTm="1000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Various Types of Visual Languages</a:t>
            </a:r>
          </a:p>
        </p:txBody>
      </p:sp>
      <p:sp>
        <p:nvSpPr>
          <p:cNvPr id="16387" name="Content Placeholder 6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Data Flow</a:t>
            </a:r>
          </a:p>
          <a:p>
            <a:pPr eaLnBrk="1" hangingPunct="1"/>
            <a:r>
              <a:rPr lang="en-US" altLang="en-US" smtClean="0"/>
              <a:t>State Transition</a:t>
            </a:r>
          </a:p>
          <a:p>
            <a:pPr eaLnBrk="1" hangingPunct="1"/>
            <a:r>
              <a:rPr lang="en-US" altLang="en-US" smtClean="0"/>
              <a:t>Object Oriented Nyquist</a:t>
            </a:r>
          </a:p>
          <a:p>
            <a:pPr lvl="1" eaLnBrk="1" hangingPunct="1"/>
            <a:r>
              <a:rPr lang="en-US" altLang="en-US" smtClean="0"/>
              <a:t>V+ is a data flow visual language</a:t>
            </a:r>
          </a:p>
          <a:p>
            <a:pPr lvl="1" eaLnBrk="1" hangingPunct="1">
              <a:buFont typeface="Arial" pitchFamily="34" charset="0"/>
              <a:buNone/>
            </a:pPr>
            <a:endParaRPr lang="en-US" altLang="en-US" smtClean="0"/>
          </a:p>
          <a:p>
            <a:pPr eaLnBrk="1" hangingPunct="1"/>
            <a:endParaRPr lang="en-US" altLang="en-US" smtClean="0"/>
          </a:p>
          <a:p>
            <a:pPr lvl="4" eaLnBrk="1" hangingPunct="1">
              <a:buFont typeface="Arial" pitchFamily="34" charset="0"/>
              <a:buNone/>
            </a:pPr>
            <a:endParaRPr lang="en-US" altLang="en-US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r">
              <a:defRPr/>
            </a:pPr>
            <a:fld id="{98A238F3-A820-4A72-8871-E397883E7B41}" type="slidenum">
              <a:rPr lang="en-US" sz="1400"/>
              <a:pPr algn="r">
                <a:defRPr/>
              </a:pPr>
              <a:t>9</a:t>
            </a:fld>
            <a:endParaRPr lang="en-US" sz="1400"/>
          </a:p>
        </p:txBody>
      </p:sp>
      <p:sp>
        <p:nvSpPr>
          <p:cNvPr id="16389" name="Date Placeholder 5"/>
          <p:cNvSpPr>
            <a:spLocks noGrp="1"/>
          </p:cNvSpPr>
          <p:nvPr>
            <p:ph type="dt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DCC079C-720D-4A15-B468-F0263CE82DFA}" type="datetime1">
              <a:rPr lang="en-US" altLang="en-US" sz="1400" smtClean="0">
                <a:solidFill>
                  <a:srgbClr val="A2C1FE"/>
                </a:solidFill>
                <a:latin typeface="Arial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2/24/2014</a:t>
            </a:fld>
            <a:endParaRPr lang="en-US" altLang="en-US" sz="1400" smtClean="0">
              <a:solidFill>
                <a:srgbClr val="A2C1FE"/>
              </a:solidFill>
              <a:latin typeface="Arial" pitchFamily="34" charset="0"/>
            </a:endParaRPr>
          </a:p>
        </p:txBody>
      </p:sp>
    </p:spTree>
  </p:cSld>
  <p:clrMapOvr>
    <a:masterClrMapping/>
  </p:clrMapOvr>
  <p:transition advTm="1000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55" name="Title 2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Traditional Software Lifecycle</a:t>
            </a: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r">
              <a:defRPr/>
            </a:pPr>
            <a:fld id="{08B416F5-42AF-4E7A-B434-24F1F0937DF7}" type="slidenum">
              <a:rPr lang="en-US" sz="1400"/>
              <a:pPr algn="r">
                <a:defRPr/>
              </a:pPr>
              <a:t>10</a:t>
            </a:fld>
            <a:endParaRPr lang="en-US" sz="1400"/>
          </a:p>
        </p:txBody>
      </p:sp>
      <p:sp>
        <p:nvSpPr>
          <p:cNvPr id="17412" name="Date Placeholder 43"/>
          <p:cNvSpPr>
            <a:spLocks noGrp="1"/>
          </p:cNvSpPr>
          <p:nvPr>
            <p:ph type="dt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88C71A54-0FC5-4C36-AF5D-F235B18EB727}" type="datetime1">
              <a:rPr lang="en-US" altLang="en-US" sz="1400" smtClean="0">
                <a:solidFill>
                  <a:srgbClr val="A2C1FE"/>
                </a:solidFill>
                <a:latin typeface="Arial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2/24/2014</a:t>
            </a:fld>
            <a:endParaRPr lang="en-US" altLang="en-US" sz="1400" smtClean="0">
              <a:solidFill>
                <a:srgbClr val="A2C1FE"/>
              </a:solidFill>
              <a:latin typeface="Arial" pitchFamily="34" charset="0"/>
            </a:endParaRPr>
          </a:p>
        </p:txBody>
      </p:sp>
      <p:sp>
        <p:nvSpPr>
          <p:cNvPr id="30" name="Rectangle 74"/>
          <p:cNvSpPr>
            <a:spLocks noChangeArrowheads="1"/>
          </p:cNvSpPr>
          <p:nvPr/>
        </p:nvSpPr>
        <p:spPr bwMode="auto">
          <a:xfrm>
            <a:off x="990600" y="2286000"/>
            <a:ext cx="1524000" cy="914400"/>
          </a:xfrm>
          <a:prstGeom prst="rect">
            <a:avLst/>
          </a:prstGeom>
          <a:solidFill>
            <a:srgbClr val="7030A0"/>
          </a:solidFill>
          <a:ln>
            <a:noFill/>
            <a:headEnd type="none" w="sm" len="sm"/>
            <a:tailEnd type="none" w="sm" len="sm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416" name="Line 72"/>
          <p:cNvSpPr>
            <a:spLocks noChangeShapeType="1"/>
          </p:cNvSpPr>
          <p:nvPr/>
        </p:nvSpPr>
        <p:spPr bwMode="auto">
          <a:xfrm flipV="1">
            <a:off x="3048000" y="2819400"/>
            <a:ext cx="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lg" len="lg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" name="Rectangle 74"/>
          <p:cNvSpPr>
            <a:spLocks noChangeArrowheads="1"/>
          </p:cNvSpPr>
          <p:nvPr/>
        </p:nvSpPr>
        <p:spPr bwMode="auto">
          <a:xfrm>
            <a:off x="2667000" y="3429000"/>
            <a:ext cx="1143000" cy="762000"/>
          </a:xfrm>
          <a:prstGeom prst="rect">
            <a:avLst/>
          </a:prstGeom>
          <a:solidFill>
            <a:srgbClr val="C00000"/>
          </a:solidFill>
          <a:ln>
            <a:noFill/>
            <a:headEnd type="none" w="sm" len="sm"/>
            <a:tailEnd type="none" w="sm" len="sm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420" name="Text Box 75"/>
          <p:cNvSpPr txBox="1">
            <a:spLocks noChangeArrowheads="1"/>
          </p:cNvSpPr>
          <p:nvPr/>
        </p:nvSpPr>
        <p:spPr bwMode="auto">
          <a:xfrm>
            <a:off x="2667000" y="3581400"/>
            <a:ext cx="1143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/>
              <a:t>Design</a:t>
            </a:r>
          </a:p>
        </p:txBody>
      </p:sp>
      <p:sp>
        <p:nvSpPr>
          <p:cNvPr id="17421" name="Line 76"/>
          <p:cNvSpPr>
            <a:spLocks noChangeShapeType="1"/>
          </p:cNvSpPr>
          <p:nvPr/>
        </p:nvSpPr>
        <p:spPr bwMode="auto">
          <a:xfrm flipH="1" flipV="1">
            <a:off x="2438400" y="2819400"/>
            <a:ext cx="609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lg" len="lg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22" name="Line 77"/>
          <p:cNvSpPr>
            <a:spLocks noChangeShapeType="1"/>
          </p:cNvSpPr>
          <p:nvPr/>
        </p:nvSpPr>
        <p:spPr bwMode="auto">
          <a:xfrm flipV="1">
            <a:off x="4562475" y="3733800"/>
            <a:ext cx="9525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lg" len="lg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23" name="Line 78"/>
          <p:cNvSpPr>
            <a:spLocks noChangeShapeType="1"/>
          </p:cNvSpPr>
          <p:nvPr/>
        </p:nvSpPr>
        <p:spPr bwMode="auto">
          <a:xfrm flipH="1" flipV="1">
            <a:off x="3810000" y="3733800"/>
            <a:ext cx="762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lg" len="lg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24" name="Line 79"/>
          <p:cNvSpPr>
            <a:spLocks noChangeShapeType="1"/>
          </p:cNvSpPr>
          <p:nvPr/>
        </p:nvSpPr>
        <p:spPr bwMode="auto">
          <a:xfrm flipV="1">
            <a:off x="6010275" y="4953000"/>
            <a:ext cx="9525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lg" len="lg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25" name="Line 80"/>
          <p:cNvSpPr>
            <a:spLocks noChangeShapeType="1"/>
          </p:cNvSpPr>
          <p:nvPr/>
        </p:nvSpPr>
        <p:spPr bwMode="auto">
          <a:xfrm flipH="1" flipV="1">
            <a:off x="5257800" y="4953000"/>
            <a:ext cx="762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lg" len="lg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26" name="Line 82"/>
          <p:cNvSpPr>
            <a:spLocks noChangeShapeType="1"/>
          </p:cNvSpPr>
          <p:nvPr/>
        </p:nvSpPr>
        <p:spPr bwMode="auto">
          <a:xfrm flipH="1" flipV="1">
            <a:off x="1981200" y="3733800"/>
            <a:ext cx="685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lg" len="lg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27" name="Line 83"/>
          <p:cNvSpPr>
            <a:spLocks noChangeShapeType="1"/>
          </p:cNvSpPr>
          <p:nvPr/>
        </p:nvSpPr>
        <p:spPr bwMode="auto">
          <a:xfrm flipH="1">
            <a:off x="1981200" y="3124200"/>
            <a:ext cx="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lg" len="lg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28" name="Line 84"/>
          <p:cNvSpPr>
            <a:spLocks noChangeShapeType="1"/>
          </p:cNvSpPr>
          <p:nvPr/>
        </p:nvSpPr>
        <p:spPr bwMode="auto">
          <a:xfrm flipH="1" flipV="1">
            <a:off x="3200400" y="4724400"/>
            <a:ext cx="762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lg" len="lg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29" name="Line 85"/>
          <p:cNvSpPr>
            <a:spLocks noChangeShapeType="1"/>
          </p:cNvSpPr>
          <p:nvPr/>
        </p:nvSpPr>
        <p:spPr bwMode="auto">
          <a:xfrm flipH="1">
            <a:off x="3200400" y="4114800"/>
            <a:ext cx="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lg" len="lg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" name="Rectangle 86"/>
          <p:cNvSpPr>
            <a:spLocks noChangeArrowheads="1"/>
          </p:cNvSpPr>
          <p:nvPr/>
        </p:nvSpPr>
        <p:spPr bwMode="auto">
          <a:xfrm>
            <a:off x="5638800" y="5486400"/>
            <a:ext cx="1057275" cy="685800"/>
          </a:xfrm>
          <a:prstGeom prst="rect">
            <a:avLst/>
          </a:prstGeom>
          <a:solidFill>
            <a:srgbClr val="FFC000"/>
          </a:solidFill>
          <a:ln>
            <a:noFill/>
            <a:headEnd type="none" w="sm" len="sm"/>
            <a:tailEnd type="none" w="sm" len="sm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433" name="Text Box 87"/>
          <p:cNvSpPr txBox="1">
            <a:spLocks noChangeArrowheads="1"/>
          </p:cNvSpPr>
          <p:nvPr/>
        </p:nvSpPr>
        <p:spPr bwMode="auto">
          <a:xfrm>
            <a:off x="5638800" y="5638800"/>
            <a:ext cx="1066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002060"/>
                </a:solidFill>
              </a:rPr>
              <a:t>Test</a:t>
            </a:r>
          </a:p>
        </p:txBody>
      </p:sp>
      <p:sp>
        <p:nvSpPr>
          <p:cNvPr id="17434" name="Line 88"/>
          <p:cNvSpPr>
            <a:spLocks noChangeShapeType="1"/>
          </p:cNvSpPr>
          <p:nvPr/>
        </p:nvSpPr>
        <p:spPr bwMode="auto">
          <a:xfrm flipH="1" flipV="1">
            <a:off x="4876800" y="5791200"/>
            <a:ext cx="762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lg" len="lg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35" name="Line 89"/>
          <p:cNvSpPr>
            <a:spLocks noChangeShapeType="1"/>
          </p:cNvSpPr>
          <p:nvPr/>
        </p:nvSpPr>
        <p:spPr bwMode="auto">
          <a:xfrm>
            <a:off x="4876800" y="5181600"/>
            <a:ext cx="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lg" len="lg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36" name="Oval 90"/>
          <p:cNvSpPr>
            <a:spLocks noChangeArrowheads="1"/>
          </p:cNvSpPr>
          <p:nvPr/>
        </p:nvSpPr>
        <p:spPr bwMode="auto">
          <a:xfrm>
            <a:off x="3619500" y="3810000"/>
            <a:ext cx="1943100" cy="1905000"/>
          </a:xfrm>
          <a:prstGeom prst="ellipse">
            <a:avLst/>
          </a:prstGeom>
          <a:noFill/>
          <a:ln w="127000">
            <a:solidFill>
              <a:srgbClr val="C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C00000"/>
              </a:solidFill>
            </a:endParaRPr>
          </a:p>
        </p:txBody>
      </p:sp>
      <p:sp>
        <p:nvSpPr>
          <p:cNvPr id="49" name="Text Box 92"/>
          <p:cNvSpPr txBox="1">
            <a:spLocks noChangeArrowheads="1"/>
          </p:cNvSpPr>
          <p:nvPr/>
        </p:nvSpPr>
        <p:spPr bwMode="auto">
          <a:xfrm>
            <a:off x="3581400" y="4319588"/>
            <a:ext cx="1981200" cy="862012"/>
          </a:xfrm>
          <a:prstGeom prst="rect">
            <a:avLst/>
          </a:prstGeom>
          <a:solidFill>
            <a:srgbClr val="92D050"/>
          </a:solidFill>
          <a:ln w="38100">
            <a:noFill/>
            <a:miter lim="800000"/>
            <a:headEnd type="none" w="sm" len="sm"/>
            <a:tailEnd type="none" w="sm" len="sm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000" dirty="0">
                <a:solidFill>
                  <a:srgbClr val="002060"/>
                </a:solidFill>
                <a:latin typeface="Calibri" pitchFamily="34" charset="0"/>
              </a:rPr>
              <a:t>Implementation</a:t>
            </a:r>
          </a:p>
          <a:p>
            <a:pPr algn="ctr">
              <a:spcBef>
                <a:spcPct val="50000"/>
              </a:spcBef>
              <a:defRPr/>
            </a:pPr>
            <a:r>
              <a:rPr lang="en-US" sz="2000" dirty="0">
                <a:solidFill>
                  <a:srgbClr val="002060"/>
                </a:solidFill>
                <a:latin typeface="Calibri" pitchFamily="34" charset="0"/>
              </a:rPr>
              <a:t>(Code)</a:t>
            </a:r>
          </a:p>
        </p:txBody>
      </p:sp>
      <p:sp>
        <p:nvSpPr>
          <p:cNvPr id="17440" name="Line 93"/>
          <p:cNvSpPr>
            <a:spLocks noChangeShapeType="1"/>
          </p:cNvSpPr>
          <p:nvPr/>
        </p:nvSpPr>
        <p:spPr bwMode="auto">
          <a:xfrm flipV="1">
            <a:off x="5486400" y="3657600"/>
            <a:ext cx="457200" cy="609600"/>
          </a:xfrm>
          <a:prstGeom prst="line">
            <a:avLst/>
          </a:prstGeom>
          <a:noFill/>
          <a:ln w="38100">
            <a:solidFill>
              <a:srgbClr val="C00000"/>
            </a:solidFill>
            <a:round/>
            <a:headEnd type="triangle" w="lg" len="lg"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41" name="Text Box 94"/>
          <p:cNvSpPr txBox="1">
            <a:spLocks noChangeArrowheads="1"/>
          </p:cNvSpPr>
          <p:nvPr/>
        </p:nvSpPr>
        <p:spPr bwMode="auto">
          <a:xfrm>
            <a:off x="5318125" y="2971800"/>
            <a:ext cx="17494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C000"/>
                </a:solidFill>
              </a:rPr>
              <a:t>Not Necessary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C000"/>
                </a:solidFill>
              </a:rPr>
              <a:t>with V+</a:t>
            </a:r>
          </a:p>
        </p:txBody>
      </p:sp>
      <p:sp>
        <p:nvSpPr>
          <p:cNvPr id="52" name="Line 95"/>
          <p:cNvSpPr>
            <a:spLocks noChangeShapeType="1"/>
          </p:cNvSpPr>
          <p:nvPr/>
        </p:nvSpPr>
        <p:spPr bwMode="auto">
          <a:xfrm>
            <a:off x="6696075" y="5791200"/>
            <a:ext cx="914400" cy="0"/>
          </a:xfrm>
          <a:prstGeom prst="line">
            <a:avLst/>
          </a:prstGeom>
          <a:noFill/>
          <a:ln w="152400">
            <a:solidFill>
              <a:srgbClr val="C00000"/>
            </a:solidFill>
            <a:round/>
            <a:headEnd type="none" w="sm" len="sm"/>
            <a:tailEnd type="triangle" w="med" len="med"/>
          </a:ln>
          <a:extLst/>
        </p:spPr>
        <p:txBody>
          <a:bodyPr/>
          <a:lstStyle/>
          <a:p>
            <a:pPr>
              <a:defRPr/>
            </a:pPr>
            <a:endParaRPr lang="en-US">
              <a:ln>
                <a:solidFill>
                  <a:schemeClr val="accent6">
                    <a:lumMod val="75000"/>
                  </a:schemeClr>
                </a:solidFill>
              </a:ln>
            </a:endParaRPr>
          </a:p>
        </p:txBody>
      </p:sp>
      <p:sp>
        <p:nvSpPr>
          <p:cNvPr id="17443" name="Text Box 96"/>
          <p:cNvSpPr txBox="1">
            <a:spLocks noChangeArrowheads="1"/>
          </p:cNvSpPr>
          <p:nvPr/>
        </p:nvSpPr>
        <p:spPr bwMode="auto">
          <a:xfrm>
            <a:off x="7239000" y="5618163"/>
            <a:ext cx="137160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C000"/>
                </a:solidFill>
              </a:rPr>
              <a:t>Final</a:t>
            </a:r>
          </a:p>
          <a:p>
            <a:pPr algn="ctr"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C000"/>
                </a:solidFill>
              </a:rPr>
              <a:t>Product</a:t>
            </a:r>
          </a:p>
        </p:txBody>
      </p:sp>
      <p:sp>
        <p:nvSpPr>
          <p:cNvPr id="17444" name="Line 91"/>
          <p:cNvSpPr>
            <a:spLocks noChangeShapeType="1"/>
          </p:cNvSpPr>
          <p:nvPr/>
        </p:nvSpPr>
        <p:spPr bwMode="auto">
          <a:xfrm flipV="1">
            <a:off x="3810000" y="4038600"/>
            <a:ext cx="1371600" cy="1295400"/>
          </a:xfrm>
          <a:prstGeom prst="line">
            <a:avLst/>
          </a:prstGeom>
          <a:noFill/>
          <a:ln w="127000">
            <a:solidFill>
              <a:srgbClr val="C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45" name="Rectangle 54"/>
          <p:cNvSpPr>
            <a:spLocks noChangeArrowheads="1"/>
          </p:cNvSpPr>
          <p:nvPr/>
        </p:nvSpPr>
        <p:spPr bwMode="auto">
          <a:xfrm>
            <a:off x="1143000" y="2438400"/>
            <a:ext cx="1219200" cy="669925"/>
          </a:xfrm>
          <a:prstGeom prst="rect">
            <a:avLst/>
          </a:prstGeom>
          <a:solidFill>
            <a:srgbClr val="7030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500"/>
              <a:t>Requirement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500"/>
              <a:t>Analysis </a:t>
            </a:r>
          </a:p>
        </p:txBody>
      </p:sp>
    </p:spTree>
  </p:cSld>
  <p:clrMapOvr>
    <a:masterClrMapping/>
  </p:clrMapOvr>
  <p:transition advTm="10000"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4"/>
          <p:cNvSpPr>
            <a:spLocks noGrp="1"/>
          </p:cNvSpPr>
          <p:nvPr>
            <p:ph type="title"/>
          </p:nvPr>
        </p:nvSpPr>
        <p:spPr>
          <a:xfrm>
            <a:off x="457200" y="12192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Software Design</a:t>
            </a:r>
          </a:p>
        </p:txBody>
      </p:sp>
      <p:sp>
        <p:nvSpPr>
          <p:cNvPr id="18435" name="Date Placeholder 4"/>
          <p:cNvSpPr>
            <a:spLocks noGrp="1"/>
          </p:cNvSpPr>
          <p:nvPr>
            <p:ph type="dt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8DDBC39-3C54-4FB0-BA1C-7033D9E20FB6}" type="datetime1">
              <a:rPr lang="en-US" altLang="en-US" sz="1400" smtClean="0">
                <a:solidFill>
                  <a:srgbClr val="A2C1FE"/>
                </a:solidFill>
                <a:latin typeface="Arial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2/24/2014</a:t>
            </a:fld>
            <a:endParaRPr lang="en-US" altLang="en-US" sz="1400" smtClean="0">
              <a:solidFill>
                <a:srgbClr val="A2C1FE"/>
              </a:solidFill>
              <a:latin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r">
              <a:defRPr/>
            </a:pPr>
            <a:fld id="{FE9EFDEC-0798-4CE1-BAFC-D5FDF5894E87}" type="slidenum">
              <a:rPr lang="en-US" sz="1400"/>
              <a:pPr algn="r">
                <a:defRPr/>
              </a:pPr>
              <a:t>11</a:t>
            </a:fld>
            <a:endParaRPr lang="en-US" sz="1400"/>
          </a:p>
        </p:txBody>
      </p:sp>
      <p:sp>
        <p:nvSpPr>
          <p:cNvPr id="18437" name="Rectangle 6"/>
          <p:cNvSpPr>
            <a:spLocks noChangeArrowheads="1"/>
          </p:cNvSpPr>
          <p:nvPr/>
        </p:nvSpPr>
        <p:spPr bwMode="auto">
          <a:xfrm>
            <a:off x="3733800" y="2286000"/>
            <a:ext cx="284163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800">
              <a:latin typeface="Arial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800">
              <a:latin typeface="Arial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800">
              <a:latin typeface="Arial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>
                <a:latin typeface="Arial" pitchFamily="34" charset="0"/>
              </a:rPr>
              <a:t> </a:t>
            </a:r>
          </a:p>
        </p:txBody>
      </p:sp>
      <p:sp>
        <p:nvSpPr>
          <p:cNvPr id="18438" name="Content Placeholder 7"/>
          <p:cNvSpPr>
            <a:spLocks noGrp="1"/>
          </p:cNvSpPr>
          <p:nvPr>
            <p:ph sz="quarter" idx="13"/>
          </p:nvPr>
        </p:nvSpPr>
        <p:spPr>
          <a:xfrm>
            <a:off x="457200" y="2971800"/>
            <a:ext cx="8229600" cy="3733800"/>
          </a:xfrm>
        </p:spPr>
        <p:txBody>
          <a:bodyPr/>
          <a:lstStyle/>
          <a:p>
            <a:r>
              <a:rPr lang="en-US" altLang="en-US" smtClean="0"/>
              <a:t>Top Level</a:t>
            </a:r>
          </a:p>
          <a:p>
            <a:pPr lvl="1"/>
            <a:r>
              <a:rPr lang="en-US" altLang="en-US" smtClean="0"/>
              <a:t>(Configuration)</a:t>
            </a:r>
          </a:p>
          <a:p>
            <a:r>
              <a:rPr lang="en-US" altLang="en-US" smtClean="0">
                <a:solidFill>
                  <a:srgbClr val="FFFFFF"/>
                </a:solidFill>
              </a:rPr>
              <a:t>Detailed</a:t>
            </a:r>
          </a:p>
          <a:p>
            <a:pPr lvl="1"/>
            <a:r>
              <a:rPr lang="en-US" altLang="en-US" smtClean="0"/>
              <a:t>(V+ designs)</a:t>
            </a:r>
          </a:p>
          <a:p>
            <a:pPr lvl="1">
              <a:buFont typeface="Arial" pitchFamily="34" charset="0"/>
              <a:buNone/>
            </a:pPr>
            <a:endParaRPr lang="en-US" altLang="en-US" smtClean="0">
              <a:solidFill>
                <a:srgbClr val="FFFFFF"/>
              </a:solidFill>
            </a:endParaRPr>
          </a:p>
          <a:p>
            <a:pPr lvl="1">
              <a:buFont typeface="Arial" pitchFamily="34" charset="0"/>
              <a:buNone/>
            </a:pPr>
            <a:endParaRPr lang="en-US" altLang="en-US" smtClean="0"/>
          </a:p>
        </p:txBody>
      </p:sp>
    </p:spTree>
  </p:cSld>
  <p:clrMapOvr>
    <a:masterClrMapping/>
  </p:clrMapOvr>
  <p:transition advTm="1000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Software Top Level Design</a:t>
            </a:r>
          </a:p>
        </p:txBody>
      </p:sp>
      <p:sp>
        <p:nvSpPr>
          <p:cNvPr id="19459" name="Content Placeholder 5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Analog In/Out Channels</a:t>
            </a:r>
          </a:p>
          <a:p>
            <a:pPr eaLnBrk="1" hangingPunct="1"/>
            <a:r>
              <a:rPr lang="en-US" altLang="en-US" smtClean="0"/>
              <a:t>Wave In/Out Channels</a:t>
            </a:r>
          </a:p>
          <a:p>
            <a:pPr eaLnBrk="1" hangingPunct="1"/>
            <a:r>
              <a:rPr lang="en-US" altLang="en-US" smtClean="0"/>
              <a:t>Interfaces</a:t>
            </a:r>
          </a:p>
          <a:p>
            <a:pPr eaLnBrk="1" hangingPunct="1"/>
            <a:r>
              <a:rPr lang="en-US" altLang="en-US" smtClean="0"/>
              <a:t>Configurations</a:t>
            </a:r>
          </a:p>
          <a:p>
            <a:pPr lvl="1" eaLnBrk="1" hangingPunct="1"/>
            <a:r>
              <a:rPr lang="en-US" altLang="en-US" sz="2400" smtClean="0"/>
              <a:t>Drivers</a:t>
            </a:r>
          </a:p>
          <a:p>
            <a:pPr lvl="1" eaLnBrk="1" hangingPunct="1"/>
            <a:r>
              <a:rPr lang="en-US" altLang="en-US" sz="2400" smtClean="0"/>
              <a:t>Execution rate</a:t>
            </a:r>
          </a:p>
          <a:p>
            <a:pPr lvl="1" eaLnBrk="1" hangingPunct="1"/>
            <a:r>
              <a:rPr lang="en-US" altLang="en-US" sz="2400" smtClean="0"/>
              <a:t>Networked audio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r">
              <a:defRPr/>
            </a:pPr>
            <a:fld id="{7DC73F96-305C-4F8D-BB58-0A6B53ABCC7D}" type="slidenum">
              <a:rPr lang="en-US" sz="1400"/>
              <a:pPr algn="r">
                <a:defRPr/>
              </a:pPr>
              <a:t>12</a:t>
            </a:fld>
            <a:endParaRPr lang="en-US" sz="1400"/>
          </a:p>
        </p:txBody>
      </p:sp>
      <p:sp>
        <p:nvSpPr>
          <p:cNvPr id="19461" name="Date Placeholder 4"/>
          <p:cNvSpPr>
            <a:spLocks noGrp="1"/>
          </p:cNvSpPr>
          <p:nvPr>
            <p:ph type="dt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9EDB23C-F63A-4073-ABF0-22388DDB4F88}" type="datetime1">
              <a:rPr lang="en-US" altLang="en-US" sz="1400" smtClean="0">
                <a:solidFill>
                  <a:srgbClr val="A2C1FE"/>
                </a:solidFill>
                <a:latin typeface="Arial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2/24/2014</a:t>
            </a:fld>
            <a:endParaRPr lang="en-US" altLang="en-US" sz="1400" smtClean="0">
              <a:solidFill>
                <a:srgbClr val="A2C1FE"/>
              </a:solidFill>
              <a:latin typeface="Arial" pitchFamily="34" charset="0"/>
            </a:endParaRPr>
          </a:p>
        </p:txBody>
      </p:sp>
    </p:spTree>
  </p:cSld>
  <p:clrMapOvr>
    <a:masterClrMapping/>
  </p:clrMapOvr>
  <p:transition advTm="1000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9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>
              <a:defRPr/>
            </a:pPr>
            <a:r>
              <a:rPr lang="en-US" dirty="0" smtClean="0"/>
              <a:t>V+ is Similar to Schematic Diagrams</a:t>
            </a:r>
          </a:p>
        </p:txBody>
      </p:sp>
      <p:sp>
        <p:nvSpPr>
          <p:cNvPr id="20483" name="Content Placeholder 9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altLang="en-US" smtClean="0"/>
              <a:t>In fact, V+ is a schematic of the software architecture, execution order, etc.</a:t>
            </a:r>
          </a:p>
          <a:p>
            <a:r>
              <a:rPr lang="en-US" altLang="en-US" smtClean="0"/>
              <a:t>V+ is self documenting since the worksheet is the source.</a:t>
            </a:r>
          </a:p>
        </p:txBody>
      </p:sp>
      <p:sp>
        <p:nvSpPr>
          <p:cNvPr id="20484" name="Date Placeholder 6"/>
          <p:cNvSpPr>
            <a:spLocks noGrp="1"/>
          </p:cNvSpPr>
          <p:nvPr>
            <p:ph type="dt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DB102FE-596C-44C6-AF06-D516B82868EB}" type="datetime1">
              <a:rPr lang="en-US" altLang="en-US" sz="1400" smtClean="0">
                <a:solidFill>
                  <a:srgbClr val="A2C1FE"/>
                </a:solidFill>
                <a:latin typeface="Arial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2/24/2014</a:t>
            </a:fld>
            <a:endParaRPr lang="en-US" altLang="en-US" sz="1400" smtClean="0">
              <a:solidFill>
                <a:srgbClr val="A2C1FE"/>
              </a:solidFill>
              <a:latin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r">
              <a:defRPr/>
            </a:pPr>
            <a:fld id="{5422451E-EFDF-4F35-BC3F-1100C952C459}" type="slidenum">
              <a:rPr lang="en-US" sz="1400"/>
              <a:pPr algn="r">
                <a:defRPr/>
              </a:pPr>
              <a:t>13</a:t>
            </a:fld>
            <a:endParaRPr lang="en-US" sz="1400"/>
          </a:p>
        </p:txBody>
      </p:sp>
    </p:spTree>
  </p:cSld>
  <p:clrMapOvr>
    <a:masterClrMapping/>
  </p:clrMapOvr>
  <p:transition advTm="10000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>
                <a:ea typeface="Calibri" pitchFamily="34" charset="0"/>
                <a:cs typeface="Times New Roman" pitchFamily="18" charset="0"/>
              </a:rPr>
              <a:t>V+ is Not a Code Generator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r">
              <a:defRPr/>
            </a:pPr>
            <a:fld id="{3E40C590-83C7-4C7D-97A3-704CFBB75814}" type="slidenum">
              <a:rPr lang="en-US" sz="1400"/>
              <a:pPr algn="r">
                <a:defRPr/>
              </a:pPr>
              <a:t>14</a:t>
            </a:fld>
            <a:endParaRPr lang="en-US" sz="1400"/>
          </a:p>
        </p:txBody>
      </p:sp>
      <p:sp>
        <p:nvSpPr>
          <p:cNvPr id="21508" name="Date Placeholder 7"/>
          <p:cNvSpPr>
            <a:spLocks noGrp="1"/>
          </p:cNvSpPr>
          <p:nvPr>
            <p:ph type="dt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206A1D89-CA11-4CFF-9F8F-EC8EC6BF72EB}" type="datetime1">
              <a:rPr lang="en-US" altLang="en-US" sz="1400" smtClean="0">
                <a:solidFill>
                  <a:srgbClr val="A2C1FE"/>
                </a:solidFill>
                <a:latin typeface="Arial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2/24/2014</a:t>
            </a:fld>
            <a:endParaRPr lang="en-US" altLang="en-US" sz="1400" smtClean="0">
              <a:solidFill>
                <a:srgbClr val="A2C1FE"/>
              </a:solidFill>
              <a:latin typeface="Arial" pitchFamily="34" charset="0"/>
            </a:endParaRPr>
          </a:p>
        </p:txBody>
      </p:sp>
      <p:sp>
        <p:nvSpPr>
          <p:cNvPr id="21509" name="Content Placeholder 6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altLang="en-US" smtClean="0">
                <a:solidFill>
                  <a:srgbClr val="FFFFFF"/>
                </a:solidFill>
              </a:rPr>
              <a:t>V+ objects are pre-compiled software modules that can be authored in any language supporting COM.</a:t>
            </a:r>
          </a:p>
          <a:p>
            <a:r>
              <a:rPr lang="en-US" altLang="en-US" smtClean="0">
                <a:solidFill>
                  <a:srgbClr val="FFFFFF"/>
                </a:solidFill>
              </a:rPr>
              <a:t>Currently, objects are authored by </a:t>
            </a:r>
            <a:r>
              <a:rPr lang="en-US" altLang="en-US" i="1" smtClean="0">
                <a:solidFill>
                  <a:srgbClr val="FFFFFF"/>
                </a:solidFill>
              </a:rPr>
              <a:t>VPLus Corporation</a:t>
            </a:r>
            <a:r>
              <a:rPr lang="en-US" altLang="en-US" smtClean="0">
                <a:solidFill>
                  <a:srgbClr val="FFFFFF"/>
                </a:solidFill>
              </a:rPr>
              <a:t> only.</a:t>
            </a:r>
          </a:p>
        </p:txBody>
      </p:sp>
    </p:spTree>
  </p:cSld>
  <p:clrMapOvr>
    <a:masterClrMapping/>
  </p:clrMapOvr>
  <p:transition advTm="10000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>
            <a:noAutofit/>
          </a:bodyPr>
          <a:lstStyle/>
          <a:p>
            <a:pPr eaLnBrk="1" hangingPunct="1">
              <a:buFont typeface="Arial" charset="0"/>
              <a:buNone/>
              <a:defRPr/>
            </a:pPr>
            <a:endParaRPr lang="en-US" dirty="0" smtClean="0"/>
          </a:p>
          <a:p>
            <a:pPr eaLnBrk="1" hangingPunct="1">
              <a:buFont typeface="Arial" charset="0"/>
              <a:buNone/>
              <a:defRPr/>
            </a:pPr>
            <a:r>
              <a:rPr lang="en-US" dirty="0" smtClean="0"/>
              <a:t>Introduction into V+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en-US" dirty="0" smtClean="0">
                <a:solidFill>
                  <a:srgbClr val="FFC000"/>
                </a:solidFill>
              </a:rPr>
              <a:t>(Section 1)</a:t>
            </a:r>
            <a:endParaRPr lang="en-US" dirty="0" smtClean="0"/>
          </a:p>
        </p:txBody>
      </p:sp>
      <p:sp>
        <p:nvSpPr>
          <p:cNvPr id="22531" name="Date Placeholder 4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5A7B74D-14DA-405C-878E-E70F8B615056}" type="datetime1">
              <a:rPr lang="en-US" altLang="en-US" sz="1400" smtClean="0">
                <a:solidFill>
                  <a:srgbClr val="A2C1FE"/>
                </a:solidFill>
                <a:latin typeface="Arial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2/24/2014</a:t>
            </a:fld>
            <a:endParaRPr lang="en-US" altLang="en-US" sz="1400" smtClean="0">
              <a:solidFill>
                <a:srgbClr val="A2C1FE"/>
              </a:solidFill>
              <a:latin typeface="Arial" pitchFamily="34" charset="0"/>
            </a:endParaRPr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F9ACEC9A-1C1D-4F9E-9AE8-014F9FB0BA0D}" type="slidenum">
              <a:rPr lang="en-US" altLang="en-US" sz="1400" smtClean="0">
                <a:solidFill>
                  <a:srgbClr val="A2C1FE"/>
                </a:solidFill>
                <a:latin typeface="Arial" pitchFamily="34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400" smtClean="0">
              <a:solidFill>
                <a:srgbClr val="A2C1FE"/>
              </a:solidFill>
              <a:latin typeface="Arial" pitchFamily="34" charset="0"/>
            </a:endParaRPr>
          </a:p>
        </p:txBody>
      </p:sp>
    </p:spTree>
  </p:cSld>
  <p:clrMapOvr>
    <a:masterClrMapping/>
  </p:clrMapOvr>
  <p:transition advTm="10000"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Introduction to V+</a:t>
            </a:r>
          </a:p>
        </p:txBody>
      </p:sp>
      <p:sp>
        <p:nvSpPr>
          <p:cNvPr id="23555" name="Content Placeholder 8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altLang="en-US" smtClean="0"/>
              <a:t>Windows XP (Service Pack 3)</a:t>
            </a:r>
          </a:p>
          <a:p>
            <a:pPr lvl="1"/>
            <a:r>
              <a:rPr lang="en-US" altLang="en-US" smtClean="0"/>
              <a:t>Windows firewall turned off</a:t>
            </a:r>
          </a:p>
          <a:p>
            <a:r>
              <a:rPr lang="en-US" altLang="en-US" smtClean="0"/>
              <a:t>32 Bit Code</a:t>
            </a:r>
          </a:p>
          <a:p>
            <a:r>
              <a:rPr lang="en-US" altLang="en-US" smtClean="0"/>
              <a:t>COM, COM+, and .NET Based</a:t>
            </a:r>
          </a:p>
          <a:p>
            <a:pPr>
              <a:buFont typeface="Arial" pitchFamily="34" charset="0"/>
              <a:buNone/>
            </a:pPr>
            <a:endParaRPr lang="en-US" altLang="en-US" smtClean="0"/>
          </a:p>
        </p:txBody>
      </p:sp>
      <p:sp>
        <p:nvSpPr>
          <p:cNvPr id="23556" name="Date Placeholder 6"/>
          <p:cNvSpPr>
            <a:spLocks noGrp="1"/>
          </p:cNvSpPr>
          <p:nvPr>
            <p:ph type="dt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FBF7E00-BF86-42AB-8D14-1CD4A25D2D10}" type="datetime1">
              <a:rPr lang="en-US" altLang="en-US" sz="1400" smtClean="0">
                <a:solidFill>
                  <a:srgbClr val="A2C1FE"/>
                </a:solidFill>
                <a:latin typeface="Arial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2/24/2014</a:t>
            </a:fld>
            <a:endParaRPr lang="en-US" altLang="en-US" sz="1400" smtClean="0">
              <a:solidFill>
                <a:srgbClr val="A2C1FE"/>
              </a:solidFill>
              <a:latin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r">
              <a:defRPr/>
            </a:pPr>
            <a:fld id="{786A4D43-DF46-45B3-AC22-3532587F9CD5}" type="slidenum">
              <a:rPr lang="en-US" sz="1400"/>
              <a:pPr algn="r">
                <a:defRPr/>
              </a:pPr>
              <a:t>16</a:t>
            </a:fld>
            <a:endParaRPr lang="en-US" sz="1400"/>
          </a:p>
        </p:txBody>
      </p:sp>
    </p:spTree>
  </p:cSld>
  <p:clrMapOvr>
    <a:masterClrMapping/>
  </p:clrMapOvr>
  <p:transition advTm="10000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Introduction to V+</a:t>
            </a:r>
          </a:p>
        </p:txBody>
      </p:sp>
      <p:sp>
        <p:nvSpPr>
          <p:cNvPr id="24579" name="Content Placeholder 9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algn="ctr">
              <a:buFont typeface="Arial" pitchFamily="34" charset="0"/>
              <a:buNone/>
            </a:pPr>
            <a:r>
              <a:rPr lang="en-US" altLang="en-US" smtClean="0">
                <a:solidFill>
                  <a:srgbClr val="FFFFFF"/>
                </a:solidFill>
              </a:rPr>
              <a:t>A visual program, called a design, is constructed of objects and ports connected via nets and placed on one or more worksheets.</a:t>
            </a:r>
          </a:p>
          <a:p>
            <a:pPr>
              <a:buFont typeface="Arial" pitchFamily="34" charset="0"/>
              <a:buNone/>
            </a:pPr>
            <a:endParaRPr lang="en-US" altLang="en-US" smtClean="0"/>
          </a:p>
        </p:txBody>
      </p:sp>
      <p:sp>
        <p:nvSpPr>
          <p:cNvPr id="24580" name="Date Placeholder 6"/>
          <p:cNvSpPr>
            <a:spLocks noGrp="1"/>
          </p:cNvSpPr>
          <p:nvPr>
            <p:ph type="dt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5D4C975-709C-42CC-B459-561610FAEAA1}" type="datetime1">
              <a:rPr lang="en-US" altLang="en-US" sz="1400" smtClean="0">
                <a:solidFill>
                  <a:srgbClr val="A2C1FE"/>
                </a:solidFill>
                <a:latin typeface="Arial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2/24/2014</a:t>
            </a:fld>
            <a:endParaRPr lang="en-US" altLang="en-US" sz="1400" smtClean="0">
              <a:solidFill>
                <a:srgbClr val="A2C1FE"/>
              </a:solidFill>
              <a:latin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r">
              <a:defRPr/>
            </a:pPr>
            <a:fld id="{0693DDBB-BC41-4D46-B321-3311C36C5AE3}" type="slidenum">
              <a:rPr lang="en-US" sz="1400"/>
              <a:pPr algn="r">
                <a:defRPr/>
              </a:pPr>
              <a:t>17</a:t>
            </a:fld>
            <a:endParaRPr lang="en-US" sz="1400"/>
          </a:p>
        </p:txBody>
      </p:sp>
    </p:spTree>
  </p:cSld>
  <p:clrMapOvr>
    <a:masterClrMapping/>
  </p:clrMapOvr>
  <p:transition advTm="10000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602" name="Object 2"/>
          <p:cNvGraphicFramePr>
            <a:graphicFrameLocks noChangeAspect="1"/>
          </p:cNvGraphicFramePr>
          <p:nvPr/>
        </p:nvGraphicFramePr>
        <p:xfrm>
          <a:off x="2379663" y="4176713"/>
          <a:ext cx="4130675" cy="224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7" name="Picture" r:id="rId3" imgW="2476500" imgH="1152525" progId="Word.Picture.8">
                  <p:embed/>
                </p:oleObj>
              </mc:Choice>
              <mc:Fallback>
                <p:oleObj name="Picture" r:id="rId3" imgW="2476500" imgH="1152525" progId="Word.Picture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79663" y="4176713"/>
                        <a:ext cx="4130675" cy="2247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3" name="Rectangle 1028"/>
          <p:cNvSpPr>
            <a:spLocks noChangeArrowheads="1"/>
          </p:cNvSpPr>
          <p:nvPr/>
        </p:nvSpPr>
        <p:spPr bwMode="auto">
          <a:xfrm>
            <a:off x="1219200" y="2819400"/>
            <a:ext cx="6781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ts val="500"/>
              </a:spcBef>
              <a:spcAft>
                <a:spcPts val="500"/>
              </a:spcAft>
              <a:buFontTx/>
              <a:buNone/>
            </a:pPr>
            <a:r>
              <a:rPr lang="en-US" altLang="en-US"/>
              <a:t>Data travels via nets from object outputs pins to object input pins.</a:t>
            </a:r>
          </a:p>
        </p:txBody>
      </p:sp>
      <p:sp>
        <p:nvSpPr>
          <p:cNvPr id="29700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smtClean="0"/>
              <a:t>V+ is a Data Flow Visual Language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>
              <a:defRPr/>
            </a:pPr>
            <a:fld id="{6BB24220-B3A1-4D97-9971-444DD03F0F99}" type="slidenum">
              <a:rPr lang="en-US" sz="1400"/>
              <a:pPr algn="r">
                <a:defRPr/>
              </a:pPr>
              <a:t>18</a:t>
            </a:fld>
            <a:endParaRPr lang="en-US" sz="1400"/>
          </a:p>
        </p:txBody>
      </p:sp>
      <p:sp>
        <p:nvSpPr>
          <p:cNvPr id="25606" name="Date Placeholder 5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E13D4AB-D0D0-4784-81C3-8DD0A3B86824}" type="datetime1">
              <a:rPr lang="en-US" altLang="en-US" sz="1400" smtClean="0">
                <a:solidFill>
                  <a:srgbClr val="A2C1FE"/>
                </a:solidFill>
                <a:latin typeface="Arial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2/24/2014</a:t>
            </a:fld>
            <a:endParaRPr lang="en-US" altLang="en-US" sz="1400" smtClean="0">
              <a:solidFill>
                <a:srgbClr val="A2C1FE"/>
              </a:solidFill>
              <a:latin typeface="Arial" pitchFamily="34" charset="0"/>
            </a:endParaRPr>
          </a:p>
        </p:txBody>
      </p:sp>
    </p:spTree>
  </p:cSld>
  <p:clrMapOvr>
    <a:masterClrMapping/>
  </p:clrMapOvr>
  <p:transition advTm="10000"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626" name="Object 2"/>
          <p:cNvGraphicFramePr>
            <a:graphicFrameLocks noChangeAspect="1"/>
          </p:cNvGraphicFramePr>
          <p:nvPr/>
        </p:nvGraphicFramePr>
        <p:xfrm>
          <a:off x="1362075" y="4802188"/>
          <a:ext cx="6294438" cy="1446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1" name="Picture" r:id="rId3" imgW="2371725" imgH="466725" progId="Word.Picture.8">
                  <p:embed/>
                </p:oleObj>
              </mc:Choice>
              <mc:Fallback>
                <p:oleObj name="Picture" r:id="rId3" imgW="2371725" imgH="466725" progId="Word.Picture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2075" y="4802188"/>
                        <a:ext cx="6294438" cy="1446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24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smtClean="0"/>
              <a:t>Object Data Flow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r">
              <a:defRPr/>
            </a:pPr>
            <a:fld id="{CDBE5CF6-1ADE-4BD4-B7E6-6159E23E42E3}" type="slidenum">
              <a:rPr lang="en-US" sz="1400">
                <a:solidFill>
                  <a:schemeClr val="accent5">
                    <a:lumMod val="40000"/>
                    <a:lumOff val="60000"/>
                  </a:schemeClr>
                </a:solidFill>
              </a:rPr>
              <a:pPr algn="r">
                <a:defRPr/>
              </a:pPr>
              <a:t>19</a:t>
            </a:fld>
            <a:endParaRPr lang="en-US" sz="140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quarter" idx="14"/>
          </p:nvPr>
        </p:nvSpPr>
        <p:spPr/>
        <p:txBody>
          <a:bodyPr/>
          <a:lstStyle/>
          <a:p>
            <a:pPr>
              <a:defRPr/>
            </a:pPr>
            <a:fld id="{AF829590-0016-4FB9-9A4B-BC4204B82A3F}" type="datetime1">
              <a:rPr lang="en-US" sz="1400">
                <a:solidFill>
                  <a:schemeClr val="accent5">
                    <a:lumMod val="40000"/>
                    <a:lumOff val="60000"/>
                  </a:schemeClr>
                </a:solidFill>
              </a:rPr>
              <a:pPr>
                <a:defRPr/>
              </a:pPr>
              <a:t>2/24/2014</a:t>
            </a:fld>
            <a:endParaRPr lang="en-US" sz="1400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6630" name="Rectangle 8"/>
          <p:cNvSpPr>
            <a:spLocks noChangeArrowheads="1"/>
          </p:cNvSpPr>
          <p:nvPr/>
        </p:nvSpPr>
        <p:spPr bwMode="auto">
          <a:xfrm>
            <a:off x="914400" y="2590800"/>
            <a:ext cx="71628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Arial" pitchFamily="34" charset="0"/>
              </a:rPr>
              <a:t>Inside objects, data flows from object input pins to  object output pins.</a:t>
            </a:r>
          </a:p>
        </p:txBody>
      </p:sp>
    </p:spTree>
  </p:cSld>
  <p:clrMapOvr>
    <a:masterClrMapping/>
  </p:clrMapOvr>
  <p:transition advTm="10000">
    <p:fade thruBlk="1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650" name="Object 3"/>
          <p:cNvGraphicFramePr>
            <a:graphicFrameLocks noChangeAspect="1"/>
          </p:cNvGraphicFramePr>
          <p:nvPr/>
        </p:nvGraphicFramePr>
        <p:xfrm>
          <a:off x="2674938" y="4038600"/>
          <a:ext cx="3725862" cy="241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5" name="Picture" r:id="rId3" imgW="2476500" imgH="1371600" progId="Word.Picture.8">
                  <p:embed/>
                </p:oleObj>
              </mc:Choice>
              <mc:Fallback>
                <p:oleObj name="Picture" r:id="rId3" imgW="2476500" imgH="1371600" progId="Word.Picture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74938" y="4038600"/>
                        <a:ext cx="3725862" cy="241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4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Object Execution Order</a:t>
            </a:r>
          </a:p>
        </p:txBody>
      </p:sp>
      <p:sp>
        <p:nvSpPr>
          <p:cNvPr id="27652" name="Content Placeholder 7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algn="ctr">
              <a:buFont typeface="Arial" pitchFamily="34" charset="0"/>
              <a:buNone/>
            </a:pPr>
            <a:r>
              <a:rPr lang="en-US" altLang="en-US" smtClean="0"/>
              <a:t>	Execution order is defined by the user and defaults to an order of placement on the worksheet.</a:t>
            </a:r>
          </a:p>
          <a:p>
            <a:pPr>
              <a:buFont typeface="Arial" pitchFamily="34" charset="0"/>
              <a:buNone/>
            </a:pPr>
            <a:endParaRPr lang="en-US" altLang="en-US" smtClean="0"/>
          </a:p>
        </p:txBody>
      </p:sp>
      <p:sp>
        <p:nvSpPr>
          <p:cNvPr id="10" name="Date Placeholder 9"/>
          <p:cNvSpPr>
            <a:spLocks noGrp="1"/>
          </p:cNvSpPr>
          <p:nvPr>
            <p:ph type="dt" sz="quarter" idx="14"/>
          </p:nvPr>
        </p:nvSpPr>
        <p:spPr/>
        <p:txBody>
          <a:bodyPr/>
          <a:lstStyle/>
          <a:p>
            <a:pPr>
              <a:defRPr/>
            </a:pPr>
            <a:fld id="{D446A9B6-7373-4CFE-89C0-1CE1166C9AE3}" type="datetime1">
              <a:rPr lang="en-US" sz="1400">
                <a:solidFill>
                  <a:schemeClr val="accent5">
                    <a:lumMod val="40000"/>
                    <a:lumOff val="60000"/>
                  </a:schemeClr>
                </a:solidFill>
              </a:rPr>
              <a:pPr>
                <a:defRPr/>
              </a:pPr>
              <a:t>2/24/2014</a:t>
            </a:fld>
            <a:endParaRPr lang="en-US" sz="1400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r">
              <a:defRPr/>
            </a:pPr>
            <a:fld id="{BBB3D6EB-E7AE-4570-ADE4-F97032F640CE}" type="slidenum">
              <a:rPr lang="en-US" sz="1400"/>
              <a:pPr algn="r">
                <a:defRPr/>
              </a:pPr>
              <a:t>20</a:t>
            </a:fld>
            <a:endParaRPr lang="en-US" sz="1400"/>
          </a:p>
        </p:txBody>
      </p:sp>
    </p:spTree>
  </p:cSld>
  <p:clrMapOvr>
    <a:masterClrMapping/>
  </p:clrMapOvr>
  <p:transition advTm="10000">
    <p:fade thruBlk="1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674" name="Object 5"/>
          <p:cNvGraphicFramePr>
            <a:graphicFrameLocks noChangeAspect="1"/>
          </p:cNvGraphicFramePr>
          <p:nvPr/>
        </p:nvGraphicFramePr>
        <p:xfrm>
          <a:off x="3733800" y="3276600"/>
          <a:ext cx="2641600" cy="1446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9" name="Picture" r:id="rId3" imgW="1000125" imgH="466725" progId="Word.Picture.8">
                  <p:embed/>
                </p:oleObj>
              </mc:Choice>
              <mc:Fallback>
                <p:oleObj name="Picture" r:id="rId3" imgW="1000125" imgH="466725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3800" y="3276600"/>
                        <a:ext cx="2641600" cy="1446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71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Objects</a:t>
            </a:r>
          </a:p>
        </p:txBody>
      </p:sp>
      <p:sp>
        <p:nvSpPr>
          <p:cNvPr id="28676" name="Content Placeholder 9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eaLnBrk="1" hangingPunct="1"/>
            <a:r>
              <a:rPr lang="en-US" altLang="en-US" sz="2800" smtClean="0"/>
              <a:t>Objects Are Execution Units</a:t>
            </a:r>
          </a:p>
          <a:p>
            <a:pPr lvl="1" eaLnBrk="1" hangingPunct="1"/>
            <a:r>
              <a:rPr lang="en-US" altLang="en-US" sz="2400" smtClean="0"/>
              <a:t>Constructor</a:t>
            </a:r>
          </a:p>
          <a:p>
            <a:pPr lvl="1" eaLnBrk="1" hangingPunct="1"/>
            <a:r>
              <a:rPr lang="en-US" altLang="en-US" sz="2400" smtClean="0"/>
              <a:t>Pre Execute</a:t>
            </a:r>
          </a:p>
          <a:p>
            <a:pPr lvl="1" eaLnBrk="1" hangingPunct="1"/>
            <a:r>
              <a:rPr lang="en-US" altLang="en-US" sz="2400" smtClean="0"/>
              <a:t>Execute</a:t>
            </a:r>
          </a:p>
          <a:p>
            <a:pPr lvl="1" eaLnBrk="1" hangingPunct="1"/>
            <a:r>
              <a:rPr lang="en-US" altLang="en-US" sz="2400" smtClean="0"/>
              <a:t>Post Execute</a:t>
            </a:r>
          </a:p>
          <a:p>
            <a:pPr lvl="1" eaLnBrk="1" hangingPunct="1"/>
            <a:r>
              <a:rPr lang="en-US" altLang="en-US" sz="2400" smtClean="0"/>
              <a:t>Destructor</a:t>
            </a:r>
          </a:p>
          <a:p>
            <a:pPr eaLnBrk="1" hangingPunct="1"/>
            <a:r>
              <a:rPr lang="en-US" altLang="en-US" sz="2800" smtClean="0"/>
              <a:t>Design Must Have at Least Two Objects</a:t>
            </a:r>
          </a:p>
          <a:p>
            <a:pPr eaLnBrk="1" hangingPunct="1"/>
            <a:r>
              <a:rPr lang="en-US" altLang="en-US" sz="2800" smtClean="0"/>
              <a:t>Simple to Complex</a:t>
            </a:r>
          </a:p>
          <a:p>
            <a:pPr lvl="1" eaLnBrk="1" hangingPunct="1">
              <a:buFont typeface="Arial" pitchFamily="34" charset="0"/>
              <a:buNone/>
            </a:pPr>
            <a:endParaRPr lang="en-US" altLang="en-US" smtClean="0"/>
          </a:p>
        </p:txBody>
      </p:sp>
      <p:sp>
        <p:nvSpPr>
          <p:cNvPr id="28677" name="Date Placeholder 5"/>
          <p:cNvSpPr>
            <a:spLocks noGrp="1"/>
          </p:cNvSpPr>
          <p:nvPr>
            <p:ph type="dt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BA58FD8-9A67-4C83-BEE2-E004044846C2}" type="datetime1">
              <a:rPr lang="en-US" altLang="en-US" sz="1400" smtClean="0">
                <a:solidFill>
                  <a:srgbClr val="A2C1FE"/>
                </a:solidFill>
                <a:latin typeface="Arial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2/24/2014</a:t>
            </a:fld>
            <a:endParaRPr lang="en-US" altLang="en-US" sz="1400" smtClean="0">
              <a:solidFill>
                <a:srgbClr val="A2C1FE"/>
              </a:solidFill>
              <a:latin typeface="Arial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r">
              <a:defRPr/>
            </a:pPr>
            <a:fld id="{48FD2B14-BCDC-4A25-AE0F-EEB604B04F1C}" type="slidenum">
              <a:rPr lang="en-US" sz="1400"/>
              <a:pPr algn="r">
                <a:defRPr/>
              </a:pPr>
              <a:t>21</a:t>
            </a:fld>
            <a:endParaRPr lang="en-US" sz="1400"/>
          </a:p>
        </p:txBody>
      </p:sp>
    </p:spTree>
  </p:cSld>
  <p:clrMapOvr>
    <a:masterClrMapping/>
  </p:clrMapOvr>
  <p:transition advTm="10000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1" t="18155" r="9207" b="15259"/>
          <a:stretch>
            <a:fillRect/>
          </a:stretch>
        </p:blipFill>
        <p:spPr bwMode="auto">
          <a:xfrm>
            <a:off x="1676400" y="2422525"/>
            <a:ext cx="6019800" cy="374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33795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Examples of V+ Objects</a:t>
            </a:r>
          </a:p>
        </p:txBody>
      </p:sp>
      <p:sp>
        <p:nvSpPr>
          <p:cNvPr id="29700" name="Date Placeholder 5"/>
          <p:cNvSpPr>
            <a:spLocks noGrp="1"/>
          </p:cNvSpPr>
          <p:nvPr>
            <p:ph type="dt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D4B782D-90A2-4D28-AD90-5227C9BB444A}" type="datetime1">
              <a:rPr lang="en-US" altLang="en-US" sz="1400" smtClean="0">
                <a:solidFill>
                  <a:srgbClr val="A2C1FE"/>
                </a:solidFill>
                <a:latin typeface="Arial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2/24/2014</a:t>
            </a:fld>
            <a:endParaRPr lang="en-US" altLang="en-US" sz="1400" smtClean="0">
              <a:solidFill>
                <a:srgbClr val="A2C1FE"/>
              </a:solidFill>
              <a:latin typeface="Arial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r">
              <a:defRPr/>
            </a:pPr>
            <a:fld id="{B540F69E-83E0-4A99-BD18-84924CE23745}" type="slidenum">
              <a:rPr lang="en-US" sz="1400"/>
              <a:pPr algn="r">
                <a:defRPr/>
              </a:pPr>
              <a:t>22</a:t>
            </a:fld>
            <a:endParaRPr lang="en-US" sz="1400"/>
          </a:p>
        </p:txBody>
      </p:sp>
    </p:spTree>
  </p:cSld>
  <p:clrMapOvr>
    <a:masterClrMapping/>
  </p:clrMapOvr>
  <p:transition advTm="10000">
    <p:fade thruBlk="1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22" name="Object 2"/>
          <p:cNvGraphicFramePr>
            <a:graphicFrameLocks noChangeAspect="1"/>
          </p:cNvGraphicFramePr>
          <p:nvPr/>
        </p:nvGraphicFramePr>
        <p:xfrm>
          <a:off x="1763713" y="2514600"/>
          <a:ext cx="5614987" cy="3609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6" name="Picture" r:id="rId3" imgW="3190875" imgH="2057400" progId="Word.Picture.8">
                  <p:embed/>
                </p:oleObj>
              </mc:Choice>
              <mc:Fallback>
                <p:oleObj name="Picture" r:id="rId3" imgW="3190875" imgH="2057400" progId="Word.Picture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713" y="2514600"/>
                        <a:ext cx="5614987" cy="3609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19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Object Anatomy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r">
              <a:defRPr/>
            </a:pPr>
            <a:fld id="{BE832263-0A02-452E-82C8-383E79302D9D}" type="slidenum">
              <a:rPr lang="en-US" sz="1400"/>
              <a:pPr algn="r">
                <a:defRPr/>
              </a:pPr>
              <a:t>23</a:t>
            </a:fld>
            <a:endParaRPr lang="en-US" sz="1400"/>
          </a:p>
        </p:txBody>
      </p:sp>
      <p:sp>
        <p:nvSpPr>
          <p:cNvPr id="30725" name="Date Placeholder 5"/>
          <p:cNvSpPr>
            <a:spLocks noGrp="1"/>
          </p:cNvSpPr>
          <p:nvPr>
            <p:ph type="dt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EB1E6D1-1ED8-4CA9-A376-802F488CD43D}" type="datetime1">
              <a:rPr lang="en-US" altLang="en-US" sz="1400" smtClean="0">
                <a:solidFill>
                  <a:srgbClr val="A2C1FE"/>
                </a:solidFill>
                <a:latin typeface="Arial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2/24/2014</a:t>
            </a:fld>
            <a:endParaRPr lang="en-US" altLang="en-US" sz="1400" smtClean="0">
              <a:solidFill>
                <a:srgbClr val="A2C1FE"/>
              </a:solidFill>
              <a:latin typeface="Arial" pitchFamily="34" charset="0"/>
            </a:endParaRPr>
          </a:p>
        </p:txBody>
      </p:sp>
    </p:spTree>
  </p:cSld>
  <p:clrMapOvr>
    <a:masterClrMapping/>
  </p:clrMapOvr>
  <p:transition advTm="10000">
    <p:fade thruBlk="1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Objects – Static Data</a:t>
            </a:r>
          </a:p>
        </p:txBody>
      </p:sp>
      <p:sp>
        <p:nvSpPr>
          <p:cNvPr id="31747" name="Content Placeholder 10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User Editable Initialized Constants</a:t>
            </a:r>
          </a:p>
          <a:p>
            <a:pPr eaLnBrk="1" hangingPunct="1"/>
            <a:r>
              <a:rPr lang="en-US" altLang="en-US" smtClean="0"/>
              <a:t>Any Object May Contain Static Data</a:t>
            </a:r>
          </a:p>
          <a:p>
            <a:pPr eaLnBrk="1" hangingPunct="1"/>
            <a:r>
              <a:rPr lang="en-US" altLang="en-US" smtClean="0"/>
              <a:t>Standard Static Data Types</a:t>
            </a:r>
          </a:p>
          <a:p>
            <a:pPr lvl="1" eaLnBrk="1" hangingPunct="1"/>
            <a:r>
              <a:rPr lang="en-US" altLang="en-US" smtClean="0"/>
              <a:t>Float, string, table</a:t>
            </a:r>
          </a:p>
          <a:p>
            <a:pPr eaLnBrk="1" hangingPunct="1"/>
            <a:r>
              <a:rPr lang="en-US" altLang="en-US" smtClean="0">
                <a:solidFill>
                  <a:srgbClr val="FFFFFF"/>
                </a:solidFill>
              </a:rPr>
              <a:t>Activated by Double-Click </a:t>
            </a:r>
          </a:p>
          <a:p>
            <a:pPr lvl="2" eaLnBrk="1" hangingPunct="1">
              <a:buFont typeface="Arial" pitchFamily="34" charset="0"/>
              <a:buNone/>
            </a:pPr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r">
              <a:defRPr/>
            </a:pPr>
            <a:fld id="{231E3226-5864-4DD5-985E-FBC49C92713B}" type="slidenum">
              <a:rPr lang="en-US" sz="1400"/>
              <a:pPr algn="r">
                <a:defRPr/>
              </a:pPr>
              <a:t>24</a:t>
            </a:fld>
            <a:endParaRPr lang="en-US" sz="1400"/>
          </a:p>
        </p:txBody>
      </p:sp>
      <p:sp>
        <p:nvSpPr>
          <p:cNvPr id="31749" name="Date Placeholder 4"/>
          <p:cNvSpPr>
            <a:spLocks noGrp="1"/>
          </p:cNvSpPr>
          <p:nvPr>
            <p:ph type="dt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584E9FD-0F08-431C-94FA-4D4E407F7E26}" type="datetime1">
              <a:rPr lang="en-US" altLang="en-US" sz="1400" smtClean="0">
                <a:solidFill>
                  <a:srgbClr val="A2C1FE"/>
                </a:solidFill>
                <a:latin typeface="Arial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2/24/2014</a:t>
            </a:fld>
            <a:endParaRPr lang="en-US" altLang="en-US" sz="1400" smtClean="0">
              <a:solidFill>
                <a:srgbClr val="A2C1FE"/>
              </a:solidFill>
              <a:latin typeface="Arial" pitchFamily="34" charset="0"/>
            </a:endParaRPr>
          </a:p>
        </p:txBody>
      </p:sp>
    </p:spTree>
  </p:cSld>
  <p:clrMapOvr>
    <a:masterClrMapping/>
  </p:clrMapOvr>
  <p:transition advTm="10000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Ports</a:t>
            </a:r>
          </a:p>
        </p:txBody>
      </p:sp>
      <p:sp>
        <p:nvSpPr>
          <p:cNvPr id="32771" name="Content Placeholder 8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altLang="en-US" smtClean="0"/>
              <a:t>Connections To/From the Outside</a:t>
            </a:r>
          </a:p>
          <a:p>
            <a:r>
              <a:rPr lang="en-US" altLang="en-US" smtClean="0"/>
              <a:t>Ports are Grouped into I/O Devices</a:t>
            </a:r>
          </a:p>
          <a:p>
            <a:r>
              <a:rPr lang="en-US" altLang="en-US" smtClean="0"/>
              <a:t>I/O Devices are Grouped into Drivers</a:t>
            </a:r>
          </a:p>
          <a:p>
            <a:pPr>
              <a:buFont typeface="Arial" pitchFamily="34" charset="0"/>
              <a:buNone/>
            </a:pPr>
            <a:endParaRPr lang="en-US" altLang="en-US" smtClean="0"/>
          </a:p>
        </p:txBody>
      </p:sp>
      <p:sp>
        <p:nvSpPr>
          <p:cNvPr id="32772" name="Date Placeholder 5"/>
          <p:cNvSpPr>
            <a:spLocks noGrp="1"/>
          </p:cNvSpPr>
          <p:nvPr>
            <p:ph type="dt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8D1F1F5F-5CEF-435E-9BD3-88D63148FE1E}" type="datetime1">
              <a:rPr lang="en-US" altLang="en-US" sz="1400" smtClean="0">
                <a:solidFill>
                  <a:srgbClr val="A2C1FE"/>
                </a:solidFill>
                <a:latin typeface="Arial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2/24/2014</a:t>
            </a:fld>
            <a:endParaRPr lang="en-US" altLang="en-US" sz="1400" smtClean="0">
              <a:solidFill>
                <a:srgbClr val="A2C1FE"/>
              </a:solidFill>
              <a:latin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r">
              <a:defRPr/>
            </a:pPr>
            <a:fld id="{F3BEEB2D-B39A-4C39-AE16-882090761678}" type="slidenum">
              <a:rPr lang="en-US" sz="1400"/>
              <a:pPr algn="r">
                <a:defRPr/>
              </a:pPr>
              <a:t>25</a:t>
            </a:fld>
            <a:endParaRPr lang="en-US" sz="1400"/>
          </a:p>
        </p:txBody>
      </p:sp>
      <p:sp>
        <p:nvSpPr>
          <p:cNvPr id="32774" name="Rectangle 7"/>
          <p:cNvSpPr>
            <a:spLocks noChangeArrowheads="1"/>
          </p:cNvSpPr>
          <p:nvPr/>
        </p:nvSpPr>
        <p:spPr bwMode="auto">
          <a:xfrm>
            <a:off x="2763838" y="2286000"/>
            <a:ext cx="1841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itchFamily="34" charset="0"/>
            </a:endParaRPr>
          </a:p>
        </p:txBody>
      </p:sp>
    </p:spTree>
  </p:cSld>
  <p:clrMapOvr>
    <a:masterClrMapping/>
  </p:clrMapOvr>
  <p:transition advTm="10000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3"/>
          <p:cNvSpPr>
            <a:spLocks noChangeArrowheads="1"/>
          </p:cNvSpPr>
          <p:nvPr/>
        </p:nvSpPr>
        <p:spPr bwMode="auto">
          <a:xfrm>
            <a:off x="5707063" y="2590800"/>
            <a:ext cx="2641600" cy="2438400"/>
          </a:xfrm>
          <a:prstGeom prst="rect">
            <a:avLst/>
          </a:prstGeom>
          <a:solidFill>
            <a:srgbClr val="92D050"/>
          </a:solidFill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txBody>
          <a:bodyPr wrap="none" anchor="ctr"/>
          <a:lstStyle/>
          <a:p>
            <a:pPr>
              <a:defRPr/>
            </a:pPr>
            <a:endParaRPr lang="en-US">
              <a:latin typeface="Calibri" pitchFamily="34" charset="0"/>
            </a:endParaRPr>
          </a:p>
        </p:txBody>
      </p:sp>
      <p:sp>
        <p:nvSpPr>
          <p:cNvPr id="39939" name="Rectangle 4"/>
          <p:cNvSpPr>
            <a:spLocks noChangeArrowheads="1"/>
          </p:cNvSpPr>
          <p:nvPr/>
        </p:nvSpPr>
        <p:spPr bwMode="auto">
          <a:xfrm>
            <a:off x="5910263" y="2743200"/>
            <a:ext cx="2641600" cy="2438400"/>
          </a:xfrm>
          <a:prstGeom prst="rect">
            <a:avLst/>
          </a:prstGeom>
          <a:solidFill>
            <a:srgbClr val="C00000"/>
          </a:solidFill>
          <a:ln w="12700">
            <a:solidFill>
              <a:srgbClr val="C00000"/>
            </a:solidFill>
            <a:miter lim="800000"/>
            <a:headEnd type="none" w="sm" len="sm"/>
            <a:tailEnd type="none" w="sm" len="sm"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txBody>
          <a:bodyPr wrap="none" anchor="ctr"/>
          <a:lstStyle/>
          <a:p>
            <a:pPr>
              <a:defRPr/>
            </a:pPr>
            <a:endParaRPr lang="en-US">
              <a:latin typeface="Calibri" pitchFamily="34" charset="0"/>
            </a:endParaRPr>
          </a:p>
        </p:txBody>
      </p:sp>
      <p:sp>
        <p:nvSpPr>
          <p:cNvPr id="39940" name="Rectangle 5"/>
          <p:cNvSpPr>
            <a:spLocks noChangeArrowheads="1"/>
          </p:cNvSpPr>
          <p:nvPr/>
        </p:nvSpPr>
        <p:spPr bwMode="auto">
          <a:xfrm>
            <a:off x="6105525" y="2971800"/>
            <a:ext cx="2641600" cy="2438400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miter lim="800000"/>
            <a:headEnd type="none" w="sm" len="sm"/>
            <a:tailEnd type="none" w="sm" len="sm"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txBody>
          <a:bodyPr wrap="none" anchor="ctr"/>
          <a:lstStyle/>
          <a:p>
            <a:pPr>
              <a:defRPr/>
            </a:pPr>
            <a:endParaRPr lang="en-US">
              <a:latin typeface="Calibri" pitchFamily="34" charset="0"/>
            </a:endParaRPr>
          </a:p>
        </p:txBody>
      </p:sp>
      <p:sp>
        <p:nvSpPr>
          <p:cNvPr id="39941" name="Line 6"/>
          <p:cNvSpPr>
            <a:spLocks noChangeShapeType="1"/>
          </p:cNvSpPr>
          <p:nvPr/>
        </p:nvSpPr>
        <p:spPr bwMode="auto">
          <a:xfrm>
            <a:off x="5105400" y="3376613"/>
            <a:ext cx="1150938" cy="0"/>
          </a:xfrm>
          <a:prstGeom prst="line">
            <a:avLst/>
          </a:prstGeom>
          <a:noFill/>
          <a:ln w="161925">
            <a:solidFill>
              <a:srgbClr val="FFC000"/>
            </a:solidFill>
            <a:round/>
            <a:headEnd type="none" w="sm" len="sm"/>
            <a:tailEnd type="stealth" w="sm" len="sm"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33806" name="Line 7"/>
          <p:cNvSpPr>
            <a:spLocks noChangeShapeType="1"/>
          </p:cNvSpPr>
          <p:nvPr/>
        </p:nvSpPr>
        <p:spPr bwMode="auto">
          <a:xfrm>
            <a:off x="2252663" y="4038600"/>
            <a:ext cx="1152525" cy="0"/>
          </a:xfrm>
          <a:prstGeom prst="line">
            <a:avLst/>
          </a:prstGeom>
          <a:noFill/>
          <a:ln w="161925">
            <a:solidFill>
              <a:srgbClr val="FFC000"/>
            </a:solidFill>
            <a:round/>
            <a:headEnd type="none" w="sm" len="sm"/>
            <a:tailEnd type="stealth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43" name="Rectangle 9"/>
          <p:cNvSpPr>
            <a:spLocks noChangeArrowheads="1"/>
          </p:cNvSpPr>
          <p:nvPr/>
        </p:nvSpPr>
        <p:spPr bwMode="auto">
          <a:xfrm>
            <a:off x="3405188" y="3124200"/>
            <a:ext cx="1420812" cy="1219200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miter lim="800000"/>
            <a:headEnd type="none" w="sm" len="sm"/>
            <a:tailEnd type="none" w="sm" len="sm"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txBody>
          <a:bodyPr wrap="none" anchor="ctr"/>
          <a:lstStyle/>
          <a:p>
            <a:pPr>
              <a:defRPr/>
            </a:pPr>
            <a:endParaRPr lang="en-US">
              <a:latin typeface="Calibri" pitchFamily="34" charset="0"/>
            </a:endParaRPr>
          </a:p>
        </p:txBody>
      </p:sp>
      <p:sp>
        <p:nvSpPr>
          <p:cNvPr id="39944" name="Rectangle 10"/>
          <p:cNvSpPr>
            <a:spLocks noChangeArrowheads="1"/>
          </p:cNvSpPr>
          <p:nvPr/>
        </p:nvSpPr>
        <p:spPr bwMode="auto">
          <a:xfrm>
            <a:off x="3540125" y="3276600"/>
            <a:ext cx="1422400" cy="1219200"/>
          </a:xfrm>
          <a:prstGeom prst="rect">
            <a:avLst/>
          </a:prstGeom>
          <a:solidFill>
            <a:srgbClr val="92D050"/>
          </a:solidFill>
          <a:ln w="12700">
            <a:solidFill>
              <a:srgbClr val="92D050"/>
            </a:solidFill>
            <a:miter lim="800000"/>
            <a:headEnd type="none" w="sm" len="sm"/>
            <a:tailEnd type="none" w="sm" len="sm"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txBody>
          <a:bodyPr wrap="none" anchor="ctr"/>
          <a:lstStyle/>
          <a:p>
            <a:pPr>
              <a:defRPr/>
            </a:pPr>
            <a:endParaRPr lang="en-US">
              <a:latin typeface="Calibri" pitchFamily="34" charset="0"/>
            </a:endParaRPr>
          </a:p>
        </p:txBody>
      </p:sp>
      <p:sp>
        <p:nvSpPr>
          <p:cNvPr id="39945" name="Rectangle 11"/>
          <p:cNvSpPr>
            <a:spLocks noChangeArrowheads="1"/>
          </p:cNvSpPr>
          <p:nvPr/>
        </p:nvSpPr>
        <p:spPr bwMode="auto">
          <a:xfrm>
            <a:off x="3675063" y="3429000"/>
            <a:ext cx="1422400" cy="1219200"/>
          </a:xfrm>
          <a:prstGeom prst="rect">
            <a:avLst/>
          </a:prstGeom>
          <a:solidFill>
            <a:srgbClr val="C00000"/>
          </a:solidFill>
          <a:ln w="12700">
            <a:solidFill>
              <a:srgbClr val="C00000"/>
            </a:solidFill>
            <a:miter lim="800000"/>
            <a:headEnd type="none" w="sm" len="sm"/>
            <a:tailEnd type="none" w="sm" len="sm"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txBody>
          <a:bodyPr wrap="none" anchor="ctr"/>
          <a:lstStyle/>
          <a:p>
            <a:pPr>
              <a:defRPr/>
            </a:pPr>
            <a:endParaRPr lang="en-US">
              <a:latin typeface="Calibri" pitchFamily="34" charset="0"/>
            </a:endParaRPr>
          </a:p>
        </p:txBody>
      </p:sp>
      <p:sp>
        <p:nvSpPr>
          <p:cNvPr id="39946" name="Rectangle 12"/>
          <p:cNvSpPr>
            <a:spLocks noChangeArrowheads="1"/>
          </p:cNvSpPr>
          <p:nvPr/>
        </p:nvSpPr>
        <p:spPr bwMode="auto">
          <a:xfrm>
            <a:off x="3811588" y="3581400"/>
            <a:ext cx="1420812" cy="1219200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miter lim="800000"/>
            <a:headEnd type="none" w="sm" len="sm"/>
            <a:tailEnd type="none" w="sm" len="sm"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txBody>
          <a:bodyPr wrap="none" anchor="ctr"/>
          <a:lstStyle/>
          <a:p>
            <a:pPr>
              <a:defRPr/>
            </a:pPr>
            <a:endParaRPr lang="en-US">
              <a:latin typeface="Calibri" pitchFamily="34" charset="0"/>
            </a:endParaRPr>
          </a:p>
        </p:txBody>
      </p:sp>
      <p:sp>
        <p:nvSpPr>
          <p:cNvPr id="33819" name="Text Box 13"/>
          <p:cNvSpPr txBox="1">
            <a:spLocks noChangeArrowheads="1"/>
          </p:cNvSpPr>
          <p:nvPr/>
        </p:nvSpPr>
        <p:spPr bwMode="auto">
          <a:xfrm>
            <a:off x="695325" y="4705350"/>
            <a:ext cx="1828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/>
              <a:t>I/O Driver</a:t>
            </a:r>
          </a:p>
        </p:txBody>
      </p:sp>
      <p:sp>
        <p:nvSpPr>
          <p:cNvPr id="33820" name="Text Box 14"/>
          <p:cNvSpPr txBox="1">
            <a:spLocks noChangeArrowheads="1"/>
          </p:cNvSpPr>
          <p:nvPr/>
        </p:nvSpPr>
        <p:spPr bwMode="auto">
          <a:xfrm>
            <a:off x="3810000" y="4876800"/>
            <a:ext cx="18272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/>
              <a:t>I/O Devices</a:t>
            </a:r>
          </a:p>
        </p:txBody>
      </p:sp>
      <p:grpSp>
        <p:nvGrpSpPr>
          <p:cNvPr id="33821" name="Group 15"/>
          <p:cNvGrpSpPr>
            <a:grpSpLocks/>
          </p:cNvGrpSpPr>
          <p:nvPr/>
        </p:nvGrpSpPr>
        <p:grpSpPr bwMode="auto">
          <a:xfrm>
            <a:off x="6400800" y="3657600"/>
            <a:ext cx="1930400" cy="228600"/>
            <a:chOff x="4053" y="2064"/>
            <a:chExt cx="1216" cy="144"/>
          </a:xfrm>
        </p:grpSpPr>
        <p:sp>
          <p:nvSpPr>
            <p:cNvPr id="33835" name="Line 16"/>
            <p:cNvSpPr>
              <a:spLocks noChangeShapeType="1"/>
            </p:cNvSpPr>
            <p:nvPr/>
          </p:nvSpPr>
          <p:spPr bwMode="auto">
            <a:xfrm>
              <a:off x="4053" y="2136"/>
              <a:ext cx="448" cy="0"/>
            </a:xfrm>
            <a:prstGeom prst="line">
              <a:avLst/>
            </a:prstGeom>
            <a:noFill/>
            <a:ln w="57150">
              <a:solidFill>
                <a:srgbClr val="00F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36" name="Freeform 17"/>
            <p:cNvSpPr>
              <a:spLocks/>
            </p:cNvSpPr>
            <p:nvPr/>
          </p:nvSpPr>
          <p:spPr bwMode="auto">
            <a:xfrm rot="10800000" flipH="1">
              <a:off x="4437" y="2064"/>
              <a:ext cx="832" cy="144"/>
            </a:xfrm>
            <a:custGeom>
              <a:avLst/>
              <a:gdLst>
                <a:gd name="T0" fmla="*/ 0 w 2340"/>
                <a:gd name="T1" fmla="*/ 0 h 360"/>
                <a:gd name="T2" fmla="*/ 0 w 2340"/>
                <a:gd name="T3" fmla="*/ 0 h 360"/>
                <a:gd name="T4" fmla="*/ 0 w 2340"/>
                <a:gd name="T5" fmla="*/ 0 h 360"/>
                <a:gd name="T6" fmla="*/ 0 w 2340"/>
                <a:gd name="T7" fmla="*/ 0 h 360"/>
                <a:gd name="T8" fmla="*/ 0 w 2340"/>
                <a:gd name="T9" fmla="*/ 0 h 360"/>
                <a:gd name="T10" fmla="*/ 0 w 2340"/>
                <a:gd name="T11" fmla="*/ 0 h 36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340"/>
                <a:gd name="T19" fmla="*/ 0 h 360"/>
                <a:gd name="T20" fmla="*/ 2340 w 2340"/>
                <a:gd name="T21" fmla="*/ 360 h 36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340" h="360">
                  <a:moveTo>
                    <a:pt x="0" y="360"/>
                  </a:moveTo>
                  <a:lnTo>
                    <a:pt x="1980" y="360"/>
                  </a:lnTo>
                  <a:lnTo>
                    <a:pt x="2340" y="180"/>
                  </a:lnTo>
                  <a:lnTo>
                    <a:pt x="1980" y="0"/>
                  </a:lnTo>
                  <a:lnTo>
                    <a:pt x="0" y="0"/>
                  </a:lnTo>
                  <a:lnTo>
                    <a:pt x="0" y="360"/>
                  </a:lnTo>
                  <a:close/>
                </a:path>
              </a:pathLst>
            </a:custGeom>
            <a:solidFill>
              <a:srgbClr val="FFC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37" name="Rectangle 18"/>
            <p:cNvSpPr>
              <a:spLocks noChangeArrowheads="1"/>
            </p:cNvSpPr>
            <p:nvPr/>
          </p:nvSpPr>
          <p:spPr bwMode="auto">
            <a:xfrm>
              <a:off x="4533" y="2064"/>
              <a:ext cx="480" cy="144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700" tIns="12700" rIns="12700" bIns="12700"/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rgbClr val="C6D9F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rgbClr val="92D050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rgbClr val="FFC000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rgbClr val="FF0000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rgbClr val="FF0000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rgbClr val="FF0000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rgbClr val="FF0000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rgbClr val="FF0000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0000"/>
                  </a:solidFill>
                </a:rPr>
                <a:t>PORT 1</a:t>
              </a:r>
            </a:p>
          </p:txBody>
        </p:sp>
      </p:grpSp>
      <p:sp>
        <p:nvSpPr>
          <p:cNvPr id="33822" name="Line 19"/>
          <p:cNvSpPr>
            <a:spLocks noChangeShapeType="1"/>
          </p:cNvSpPr>
          <p:nvPr/>
        </p:nvSpPr>
        <p:spPr bwMode="auto">
          <a:xfrm>
            <a:off x="6858000" y="4038600"/>
            <a:ext cx="0" cy="762000"/>
          </a:xfrm>
          <a:prstGeom prst="line">
            <a:avLst/>
          </a:prstGeom>
          <a:noFill/>
          <a:ln w="12700">
            <a:solidFill>
              <a:srgbClr val="FFFF00"/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23" name="Line 20"/>
          <p:cNvSpPr>
            <a:spLocks noChangeShapeType="1"/>
          </p:cNvSpPr>
          <p:nvPr/>
        </p:nvSpPr>
        <p:spPr bwMode="auto">
          <a:xfrm>
            <a:off x="8077200" y="4038600"/>
            <a:ext cx="0" cy="762000"/>
          </a:xfrm>
          <a:prstGeom prst="line">
            <a:avLst/>
          </a:prstGeom>
          <a:noFill/>
          <a:ln w="12700">
            <a:solidFill>
              <a:srgbClr val="FFFF00"/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24" name="Line 21"/>
          <p:cNvSpPr>
            <a:spLocks noChangeShapeType="1"/>
          </p:cNvSpPr>
          <p:nvPr/>
        </p:nvSpPr>
        <p:spPr bwMode="auto">
          <a:xfrm>
            <a:off x="7467600" y="4038600"/>
            <a:ext cx="0" cy="762000"/>
          </a:xfrm>
          <a:prstGeom prst="line">
            <a:avLst/>
          </a:prstGeom>
          <a:noFill/>
          <a:ln w="12700">
            <a:solidFill>
              <a:srgbClr val="FFFF00"/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25" name="Text Box 22"/>
          <p:cNvSpPr txBox="1">
            <a:spLocks noChangeArrowheads="1"/>
          </p:cNvSpPr>
          <p:nvPr/>
        </p:nvSpPr>
        <p:spPr bwMode="auto">
          <a:xfrm>
            <a:off x="6638925" y="5410200"/>
            <a:ext cx="1828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/>
              <a:t>Ports</a:t>
            </a:r>
          </a:p>
        </p:txBody>
      </p:sp>
      <p:grpSp>
        <p:nvGrpSpPr>
          <p:cNvPr id="5" name="Group 24"/>
          <p:cNvGrpSpPr>
            <a:grpSpLocks/>
          </p:cNvGrpSpPr>
          <p:nvPr/>
        </p:nvGrpSpPr>
        <p:grpSpPr bwMode="auto">
          <a:xfrm>
            <a:off x="6477000" y="3200400"/>
            <a:ext cx="1930400" cy="228600"/>
            <a:chOff x="4053" y="2064"/>
            <a:chExt cx="1216" cy="144"/>
          </a:xfrm>
          <a:solidFill>
            <a:srgbClr val="FFC000"/>
          </a:solidFill>
        </p:grpSpPr>
        <p:sp>
          <p:nvSpPr>
            <p:cNvPr id="39962" name="Line 25"/>
            <p:cNvSpPr>
              <a:spLocks noChangeShapeType="1"/>
            </p:cNvSpPr>
            <p:nvPr/>
          </p:nvSpPr>
          <p:spPr bwMode="auto">
            <a:xfrm>
              <a:off x="4053" y="2136"/>
              <a:ext cx="448" cy="0"/>
            </a:xfrm>
            <a:prstGeom prst="line">
              <a:avLst/>
            </a:prstGeom>
            <a:grpFill/>
            <a:ln w="57150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2" name="Freeform 26"/>
            <p:cNvSpPr>
              <a:spLocks/>
            </p:cNvSpPr>
            <p:nvPr/>
          </p:nvSpPr>
          <p:spPr bwMode="auto">
            <a:xfrm rot="10800000" flipH="1">
              <a:off x="4437" y="2064"/>
              <a:ext cx="832" cy="144"/>
            </a:xfrm>
            <a:custGeom>
              <a:avLst/>
              <a:gdLst>
                <a:gd name="T0" fmla="*/ 0 w 2340"/>
                <a:gd name="T1" fmla="*/ 0 h 360"/>
                <a:gd name="T2" fmla="*/ 0 w 2340"/>
                <a:gd name="T3" fmla="*/ 0 h 360"/>
                <a:gd name="T4" fmla="*/ 0 w 2340"/>
                <a:gd name="T5" fmla="*/ 0 h 360"/>
                <a:gd name="T6" fmla="*/ 0 w 2340"/>
                <a:gd name="T7" fmla="*/ 0 h 360"/>
                <a:gd name="T8" fmla="*/ 0 w 2340"/>
                <a:gd name="T9" fmla="*/ 0 h 360"/>
                <a:gd name="T10" fmla="*/ 0 w 2340"/>
                <a:gd name="T11" fmla="*/ 0 h 36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340"/>
                <a:gd name="T19" fmla="*/ 0 h 360"/>
                <a:gd name="T20" fmla="*/ 2340 w 2340"/>
                <a:gd name="T21" fmla="*/ 360 h 36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340" h="360">
                  <a:moveTo>
                    <a:pt x="0" y="360"/>
                  </a:moveTo>
                  <a:lnTo>
                    <a:pt x="1980" y="360"/>
                  </a:lnTo>
                  <a:lnTo>
                    <a:pt x="2340" y="180"/>
                  </a:lnTo>
                  <a:lnTo>
                    <a:pt x="1980" y="0"/>
                  </a:lnTo>
                  <a:lnTo>
                    <a:pt x="0" y="0"/>
                  </a:lnTo>
                  <a:lnTo>
                    <a:pt x="0" y="360"/>
                  </a:lnTo>
                  <a:close/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4" name="Rectangle 27"/>
            <p:cNvSpPr>
              <a:spLocks noChangeArrowheads="1"/>
            </p:cNvSpPr>
            <p:nvPr/>
          </p:nvSpPr>
          <p:spPr bwMode="auto">
            <a:xfrm>
              <a:off x="4533" y="2064"/>
              <a:ext cx="432" cy="14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lIns="12700" tIns="12700" rIns="12700" bIns="12700"/>
            <a:lstStyle/>
            <a:p>
              <a:pPr algn="ctr">
                <a:defRPr/>
              </a:pPr>
              <a:r>
                <a:rPr lang="en-US" sz="1000" dirty="0">
                  <a:solidFill>
                    <a:srgbClr val="000000"/>
                  </a:solidFill>
                  <a:latin typeface="Calibri" pitchFamily="34" charset="0"/>
                </a:rPr>
                <a:t>PORT 0</a:t>
              </a:r>
            </a:p>
          </p:txBody>
        </p:sp>
      </p:grpSp>
      <p:grpSp>
        <p:nvGrpSpPr>
          <p:cNvPr id="33827" name="Group 28"/>
          <p:cNvGrpSpPr>
            <a:grpSpLocks/>
          </p:cNvGrpSpPr>
          <p:nvPr/>
        </p:nvGrpSpPr>
        <p:grpSpPr bwMode="auto">
          <a:xfrm>
            <a:off x="6486525" y="4876800"/>
            <a:ext cx="1930400" cy="228600"/>
            <a:chOff x="4053" y="2064"/>
            <a:chExt cx="1216" cy="144"/>
          </a:xfrm>
        </p:grpSpPr>
        <p:sp>
          <p:nvSpPr>
            <p:cNvPr id="33832" name="Line 29"/>
            <p:cNvSpPr>
              <a:spLocks noChangeShapeType="1"/>
            </p:cNvSpPr>
            <p:nvPr/>
          </p:nvSpPr>
          <p:spPr bwMode="auto">
            <a:xfrm>
              <a:off x="4053" y="2136"/>
              <a:ext cx="448" cy="0"/>
            </a:xfrm>
            <a:prstGeom prst="line">
              <a:avLst/>
            </a:prstGeom>
            <a:noFill/>
            <a:ln w="57150">
              <a:solidFill>
                <a:srgbClr val="00F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33" name="Freeform 30"/>
            <p:cNvSpPr>
              <a:spLocks/>
            </p:cNvSpPr>
            <p:nvPr/>
          </p:nvSpPr>
          <p:spPr bwMode="auto">
            <a:xfrm rot="10800000" flipH="1">
              <a:off x="4437" y="2064"/>
              <a:ext cx="832" cy="144"/>
            </a:xfrm>
            <a:custGeom>
              <a:avLst/>
              <a:gdLst>
                <a:gd name="T0" fmla="*/ 0 w 2340"/>
                <a:gd name="T1" fmla="*/ 0 h 360"/>
                <a:gd name="T2" fmla="*/ 0 w 2340"/>
                <a:gd name="T3" fmla="*/ 0 h 360"/>
                <a:gd name="T4" fmla="*/ 0 w 2340"/>
                <a:gd name="T5" fmla="*/ 0 h 360"/>
                <a:gd name="T6" fmla="*/ 0 w 2340"/>
                <a:gd name="T7" fmla="*/ 0 h 360"/>
                <a:gd name="T8" fmla="*/ 0 w 2340"/>
                <a:gd name="T9" fmla="*/ 0 h 360"/>
                <a:gd name="T10" fmla="*/ 0 w 2340"/>
                <a:gd name="T11" fmla="*/ 0 h 36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340"/>
                <a:gd name="T19" fmla="*/ 0 h 360"/>
                <a:gd name="T20" fmla="*/ 2340 w 2340"/>
                <a:gd name="T21" fmla="*/ 360 h 36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340" h="360">
                  <a:moveTo>
                    <a:pt x="0" y="360"/>
                  </a:moveTo>
                  <a:lnTo>
                    <a:pt x="1980" y="360"/>
                  </a:lnTo>
                  <a:lnTo>
                    <a:pt x="2340" y="180"/>
                  </a:lnTo>
                  <a:lnTo>
                    <a:pt x="1980" y="0"/>
                  </a:lnTo>
                  <a:lnTo>
                    <a:pt x="0" y="0"/>
                  </a:lnTo>
                  <a:lnTo>
                    <a:pt x="0" y="360"/>
                  </a:lnTo>
                  <a:close/>
                </a:path>
              </a:pathLst>
            </a:custGeom>
            <a:solidFill>
              <a:srgbClr val="FFC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34" name="Rectangle 31"/>
            <p:cNvSpPr>
              <a:spLocks noChangeArrowheads="1"/>
            </p:cNvSpPr>
            <p:nvPr/>
          </p:nvSpPr>
          <p:spPr bwMode="auto">
            <a:xfrm>
              <a:off x="4575" y="2064"/>
              <a:ext cx="432" cy="144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700" tIns="12700" rIns="12700" bIns="12700"/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rgbClr val="C6D9F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rgbClr val="92D050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rgbClr val="FFC000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rgbClr val="FF0000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rgbClr val="FF0000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rgbClr val="FF0000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rgbClr val="FF0000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rgbClr val="FF0000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0000"/>
                  </a:solidFill>
                </a:rPr>
                <a:t>PORT </a:t>
              </a:r>
              <a:r>
                <a:rPr lang="en-US" altLang="en-US" sz="1000" i="1">
                  <a:solidFill>
                    <a:srgbClr val="000000"/>
                  </a:solidFill>
                </a:rPr>
                <a:t>n</a:t>
              </a:r>
            </a:p>
          </p:txBody>
        </p:sp>
      </p:grpSp>
      <p:pic>
        <p:nvPicPr>
          <p:cNvPr id="39956" name="Picture 32" descr="USB-600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3314700"/>
            <a:ext cx="1905000" cy="1390650"/>
          </a:xfrm>
          <a:prstGeom prst="rect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  <a:ln w="41275">
            <a:solidFill>
              <a:srgbClr val="FFC000">
                <a:alpha val="90000"/>
              </a:srgbClr>
            </a:solidFill>
            <a:miter lim="800000"/>
            <a:headEnd/>
            <a:tailEnd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</p:pic>
      <p:sp>
        <p:nvSpPr>
          <p:cNvPr id="37909" name="Title 3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Ports</a:t>
            </a:r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r">
              <a:defRPr/>
            </a:pPr>
            <a:fld id="{EF8DC75C-CFD4-4D9A-993B-CD0D36E01E2F}" type="slidenum">
              <a:rPr lang="en-US" sz="1400"/>
              <a:pPr algn="r">
                <a:defRPr/>
              </a:pPr>
              <a:t>26</a:t>
            </a:fld>
            <a:endParaRPr lang="en-US" sz="1400"/>
          </a:p>
        </p:txBody>
      </p:sp>
      <p:sp>
        <p:nvSpPr>
          <p:cNvPr id="33831" name="Date Placeholder 32"/>
          <p:cNvSpPr>
            <a:spLocks noGrp="1"/>
          </p:cNvSpPr>
          <p:nvPr>
            <p:ph type="dt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4DAB760-1567-4EA6-9DB0-73DE5FF29F35}" type="datetime1">
              <a:rPr lang="en-US" altLang="en-US" sz="1400" smtClean="0">
                <a:solidFill>
                  <a:srgbClr val="A2C1FE"/>
                </a:solidFill>
                <a:latin typeface="Arial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2/24/2014</a:t>
            </a:fld>
            <a:endParaRPr lang="en-US" altLang="en-US" sz="1400" smtClean="0">
              <a:solidFill>
                <a:srgbClr val="A2C1FE"/>
              </a:solidFill>
              <a:latin typeface="Arial" pitchFamily="34" charset="0"/>
            </a:endParaRPr>
          </a:p>
        </p:txBody>
      </p:sp>
    </p:spTree>
  </p:cSld>
  <p:clrMapOvr>
    <a:masterClrMapping/>
  </p:clrMapOvr>
  <p:transition advTm="10000">
    <p:fade thruBlk="1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V+ I/O Driver Example</a:t>
            </a:r>
          </a:p>
        </p:txBody>
      </p:sp>
      <p:sp>
        <p:nvSpPr>
          <p:cNvPr id="34819" name="Content Placeholder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I/O Driver – UDP/ IP Ethernet</a:t>
            </a:r>
          </a:p>
          <a:p>
            <a:pPr eaLnBrk="1" hangingPunct="1"/>
            <a:r>
              <a:rPr lang="en-US" altLang="en-US" smtClean="0"/>
              <a:t>Contains the Following Devices:</a:t>
            </a:r>
          </a:p>
          <a:p>
            <a:pPr lvl="1" eaLnBrk="1" hangingPunct="1"/>
            <a:r>
              <a:rPr lang="en-US" altLang="en-US" smtClean="0"/>
              <a:t>I/O Device – Input</a:t>
            </a:r>
          </a:p>
          <a:p>
            <a:pPr lvl="2" eaLnBrk="1" hangingPunct="1"/>
            <a:r>
              <a:rPr lang="en-US" altLang="en-US" smtClean="0"/>
              <a:t>Ports</a:t>
            </a:r>
          </a:p>
          <a:p>
            <a:pPr lvl="3" eaLnBrk="1" hangingPunct="1"/>
            <a:r>
              <a:rPr lang="en-US" altLang="en-US" smtClean="0"/>
              <a:t>Ports 1,2,3,4, etc.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r">
              <a:defRPr/>
            </a:pPr>
            <a:fld id="{2E2102AC-028B-429D-93D7-6BE2C8D9A182}" type="slidenum">
              <a:rPr lang="en-US" sz="1400"/>
              <a:pPr algn="r">
                <a:defRPr/>
              </a:pPr>
              <a:t>27</a:t>
            </a:fld>
            <a:endParaRPr lang="en-US" sz="1400"/>
          </a:p>
        </p:txBody>
      </p:sp>
      <p:sp>
        <p:nvSpPr>
          <p:cNvPr id="34821" name="Date Placeholder 5"/>
          <p:cNvSpPr>
            <a:spLocks noGrp="1"/>
          </p:cNvSpPr>
          <p:nvPr>
            <p:ph type="dt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8FD18F45-24AE-43D4-89C7-9B8755235EA8}" type="datetime1">
              <a:rPr lang="en-US" altLang="en-US" sz="1400" smtClean="0">
                <a:solidFill>
                  <a:srgbClr val="A2C1FE"/>
                </a:solidFill>
                <a:latin typeface="Arial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2/24/2014</a:t>
            </a:fld>
            <a:endParaRPr lang="en-US" altLang="en-US" sz="1400" smtClean="0">
              <a:solidFill>
                <a:srgbClr val="A2C1FE"/>
              </a:solidFill>
              <a:latin typeface="Arial" pitchFamily="34" charset="0"/>
            </a:endParaRPr>
          </a:p>
        </p:txBody>
      </p:sp>
    </p:spTree>
  </p:cSld>
  <p:clrMapOvr>
    <a:masterClrMapping/>
  </p:clrMapOvr>
  <p:transition advTm="10000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842" name="Object 2"/>
          <p:cNvGraphicFramePr>
            <a:graphicFrameLocks noChangeAspect="1"/>
          </p:cNvGraphicFramePr>
          <p:nvPr/>
        </p:nvGraphicFramePr>
        <p:xfrm>
          <a:off x="1706563" y="4419600"/>
          <a:ext cx="6067425" cy="184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47" name="Picture" r:id="rId3" imgW="3895725" imgH="1190625" progId="Word.Picture.8">
                  <p:embed/>
                </p:oleObj>
              </mc:Choice>
              <mc:Fallback>
                <p:oleObj name="Picture" r:id="rId3" imgW="3895725" imgH="1190625" progId="Word.Picture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06563" y="4419600"/>
                        <a:ext cx="6067425" cy="1844675"/>
                      </a:xfrm>
                      <a:prstGeom prst="rect">
                        <a:avLst/>
                      </a:prstGeom>
                      <a:noFill/>
                      <a:ln w="38100">
                        <a:solidFill>
                          <a:schemeClr val="tx1"/>
                        </a:solidFill>
                        <a:miter lim="800000"/>
                        <a:headEnd type="none" w="sm" len="sm"/>
                        <a:tailEnd type="none" w="sm" len="sm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3" name="Object 3"/>
          <p:cNvGraphicFramePr>
            <a:graphicFrameLocks noChangeAspect="1"/>
          </p:cNvGraphicFramePr>
          <p:nvPr/>
        </p:nvGraphicFramePr>
        <p:xfrm>
          <a:off x="2057400" y="2316163"/>
          <a:ext cx="5411788" cy="1951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48" name="Picture" r:id="rId5" imgW="3533775" imgH="1276350" progId="Word.Picture.8">
                  <p:embed/>
                </p:oleObj>
              </mc:Choice>
              <mc:Fallback>
                <p:oleObj name="Picture" r:id="rId5" imgW="3533775" imgH="1276350" progId="Word.Picture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2316163"/>
                        <a:ext cx="5411788" cy="1951037"/>
                      </a:xfrm>
                      <a:prstGeom prst="rect">
                        <a:avLst/>
                      </a:prstGeom>
                      <a:noFill/>
                      <a:ln w="38100">
                        <a:solidFill>
                          <a:schemeClr val="tx1"/>
                        </a:solidFill>
                        <a:miter lim="800000"/>
                        <a:headEnd type="none" w="sm" len="sm"/>
                        <a:tailEnd type="none" w="sm" len="sm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4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Port Anatomy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r">
              <a:defRPr/>
            </a:pPr>
            <a:fld id="{CE6868F0-F95C-4D35-B172-400A7ABA3EB0}" type="slidenum">
              <a:rPr lang="en-US" sz="1400"/>
              <a:pPr algn="r">
                <a:defRPr/>
              </a:pPr>
              <a:t>28</a:t>
            </a:fld>
            <a:endParaRPr lang="en-US" sz="1400"/>
          </a:p>
        </p:txBody>
      </p:sp>
      <p:sp>
        <p:nvSpPr>
          <p:cNvPr id="35846" name="Date Placeholder 6"/>
          <p:cNvSpPr>
            <a:spLocks noGrp="1"/>
          </p:cNvSpPr>
          <p:nvPr>
            <p:ph type="dt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9ECFDD1A-5910-40F0-9972-000D3B1D4F2B}" type="datetime1">
              <a:rPr lang="en-US" altLang="en-US" sz="1400" smtClean="0">
                <a:solidFill>
                  <a:srgbClr val="A2C1FE"/>
                </a:solidFill>
                <a:latin typeface="Arial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2/24/2014</a:t>
            </a:fld>
            <a:endParaRPr lang="en-US" altLang="en-US" sz="1400" smtClean="0">
              <a:solidFill>
                <a:srgbClr val="A2C1FE"/>
              </a:solidFill>
              <a:latin typeface="Arial" pitchFamily="34" charset="0"/>
            </a:endParaRPr>
          </a:p>
        </p:txBody>
      </p:sp>
    </p:spTree>
  </p:cSld>
  <p:clrMapOvr>
    <a:masterClrMapping/>
  </p:clrMapOvr>
  <p:transition advTm="10000">
    <p:fade thruBlk="1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V+ I/O Drivers</a:t>
            </a:r>
          </a:p>
        </p:txBody>
      </p:sp>
      <p:sp>
        <p:nvSpPr>
          <p:cNvPr id="36867" name="Content Placeholder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V+ Shipped with Basic Drivers</a:t>
            </a:r>
          </a:p>
          <a:p>
            <a:pPr lvl="1" eaLnBrk="1" hangingPunct="1"/>
            <a:r>
              <a:rPr lang="en-US" altLang="en-US" smtClean="0"/>
              <a:t>Configurable network socket</a:t>
            </a:r>
          </a:p>
          <a:p>
            <a:pPr lvl="1" eaLnBrk="1" hangingPunct="1"/>
            <a:r>
              <a:rPr lang="en-US" altLang="en-US" smtClean="0"/>
              <a:t>Ethernet UPD/IP</a:t>
            </a:r>
          </a:p>
          <a:p>
            <a:pPr lvl="1" eaLnBrk="1" hangingPunct="1"/>
            <a:r>
              <a:rPr lang="en-US" altLang="en-US" smtClean="0"/>
              <a:t>File mapping I/O device</a:t>
            </a:r>
          </a:p>
          <a:p>
            <a:pPr lvl="1" eaLnBrk="1" hangingPunct="1"/>
            <a:r>
              <a:rPr lang="en-US" altLang="en-US" smtClean="0"/>
              <a:t>Joystick input device</a:t>
            </a:r>
          </a:p>
          <a:p>
            <a:pPr eaLnBrk="1" hangingPunct="1"/>
            <a:r>
              <a:rPr lang="en-US" altLang="en-US" smtClean="0">
                <a:solidFill>
                  <a:srgbClr val="FFFFFF"/>
                </a:solidFill>
              </a:rPr>
              <a:t>Windows Audio Mix</a:t>
            </a:r>
          </a:p>
          <a:p>
            <a:pPr lvl="1" eaLnBrk="1" hangingPunct="1">
              <a:buFont typeface="Arial" pitchFamily="34" charset="0"/>
              <a:buNone/>
            </a:pPr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r">
              <a:defRPr/>
            </a:pPr>
            <a:fld id="{0CC31D45-A940-4B8E-AB78-4E7E0478A827}" type="slidenum">
              <a:rPr lang="en-US" sz="1400"/>
              <a:pPr algn="r">
                <a:defRPr/>
              </a:pPr>
              <a:t>29</a:t>
            </a:fld>
            <a:endParaRPr lang="en-US" sz="1400"/>
          </a:p>
        </p:txBody>
      </p:sp>
      <p:sp>
        <p:nvSpPr>
          <p:cNvPr id="36869" name="Date Placeholder 5"/>
          <p:cNvSpPr>
            <a:spLocks noGrp="1"/>
          </p:cNvSpPr>
          <p:nvPr>
            <p:ph type="dt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D96A7EE-8FB4-484F-953A-7E216B69B231}" type="datetime1">
              <a:rPr lang="en-US" altLang="en-US" sz="1400" smtClean="0">
                <a:solidFill>
                  <a:srgbClr val="A2C1FE"/>
                </a:solidFill>
                <a:latin typeface="Arial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2/24/2014</a:t>
            </a:fld>
            <a:endParaRPr lang="en-US" altLang="en-US" sz="1400" smtClean="0">
              <a:solidFill>
                <a:srgbClr val="A2C1FE"/>
              </a:solidFill>
              <a:latin typeface="Arial" pitchFamily="34" charset="0"/>
            </a:endParaRPr>
          </a:p>
        </p:txBody>
      </p:sp>
    </p:spTree>
  </p:cSld>
  <p:clrMapOvr>
    <a:masterClrMapping/>
  </p:clrMapOvr>
  <p:transition advTm="10000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Nets</a:t>
            </a:r>
          </a:p>
        </p:txBody>
      </p:sp>
      <p:sp>
        <p:nvSpPr>
          <p:cNvPr id="37891" name="Content Placeholder 8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altLang="en-US" smtClean="0"/>
              <a:t>Connects Object Pins</a:t>
            </a:r>
          </a:p>
          <a:p>
            <a:r>
              <a:rPr lang="en-US" altLang="en-US" smtClean="0"/>
              <a:t>Contains 32-Bit Float Data</a:t>
            </a:r>
          </a:p>
          <a:p>
            <a:r>
              <a:rPr lang="en-US" altLang="en-US" smtClean="0"/>
              <a:t>Output to Input</a:t>
            </a:r>
          </a:p>
          <a:p>
            <a:r>
              <a:rPr lang="en-US" altLang="en-US" smtClean="0"/>
              <a:t>Cannot “Short” Inputs</a:t>
            </a:r>
          </a:p>
          <a:p>
            <a:pPr>
              <a:buFont typeface="Arial" pitchFamily="34" charset="0"/>
              <a:buNone/>
            </a:pPr>
            <a:endParaRPr lang="en-US" altLang="en-US" smtClean="0"/>
          </a:p>
        </p:txBody>
      </p:sp>
      <p:sp>
        <p:nvSpPr>
          <p:cNvPr id="37892" name="Date Placeholder 5"/>
          <p:cNvSpPr>
            <a:spLocks noGrp="1"/>
          </p:cNvSpPr>
          <p:nvPr>
            <p:ph type="dt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9FCEAA5E-D860-4CB1-B134-E540F926886E}" type="datetime1">
              <a:rPr lang="en-US" altLang="en-US" sz="1400" smtClean="0">
                <a:solidFill>
                  <a:srgbClr val="A2C1FE"/>
                </a:solidFill>
                <a:latin typeface="Arial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2/24/2014</a:t>
            </a:fld>
            <a:endParaRPr lang="en-US" altLang="en-US" sz="1400" smtClean="0">
              <a:solidFill>
                <a:srgbClr val="A2C1FE"/>
              </a:solidFill>
              <a:latin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r">
              <a:defRPr/>
            </a:pPr>
            <a:fld id="{EFCA7155-A696-4BFD-8208-5E588C681295}" type="slidenum">
              <a:rPr lang="en-US" sz="1400"/>
              <a:pPr algn="r">
                <a:defRPr/>
              </a:pPr>
              <a:t>30</a:t>
            </a:fld>
            <a:endParaRPr lang="en-US" sz="1400"/>
          </a:p>
        </p:txBody>
      </p:sp>
      <p:sp>
        <p:nvSpPr>
          <p:cNvPr id="37894" name="Rectangle 6"/>
          <p:cNvSpPr>
            <a:spLocks noChangeArrowheads="1"/>
          </p:cNvSpPr>
          <p:nvPr/>
        </p:nvSpPr>
        <p:spPr bwMode="auto">
          <a:xfrm>
            <a:off x="2438400" y="2133600"/>
            <a:ext cx="18415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itchFamily="34" charset="0"/>
            </a:endParaRPr>
          </a:p>
        </p:txBody>
      </p:sp>
    </p:spTree>
  </p:cSld>
  <p:clrMapOvr>
    <a:masterClrMapping/>
  </p:clrMapOvr>
  <p:transition advTm="10000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7" name="Rectangle 1027"/>
          <p:cNvSpPr>
            <a:spLocks noChangeArrowheads="1"/>
          </p:cNvSpPr>
          <p:nvPr/>
        </p:nvSpPr>
        <p:spPr bwMode="auto">
          <a:xfrm>
            <a:off x="304800" y="914400"/>
            <a:ext cx="86868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lIns="92075" tIns="46038" rIns="92075" bIns="46038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4400" dirty="0">
              <a:latin typeface="+mn-lt"/>
            </a:endParaRPr>
          </a:p>
        </p:txBody>
      </p:sp>
      <p:graphicFrame>
        <p:nvGraphicFramePr>
          <p:cNvPr id="38915" name="Object 2"/>
          <p:cNvGraphicFramePr>
            <a:graphicFrameLocks noChangeAspect="1"/>
          </p:cNvGraphicFramePr>
          <p:nvPr/>
        </p:nvGraphicFramePr>
        <p:xfrm>
          <a:off x="2514600" y="3200400"/>
          <a:ext cx="4132263" cy="224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20" name="Picture" r:id="rId3" imgW="2476500" imgH="1152525" progId="Word.Picture.8">
                  <p:embed/>
                </p:oleObj>
              </mc:Choice>
              <mc:Fallback>
                <p:oleObj name="Picture" r:id="rId3" imgW="2476500" imgH="1152525" progId="Word.Picture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3200400"/>
                        <a:ext cx="4132263" cy="2247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Nets</a:t>
            </a:r>
            <a:endParaRPr lang="en-US" dirty="0"/>
          </a:p>
        </p:txBody>
      </p:sp>
      <p:sp>
        <p:nvSpPr>
          <p:cNvPr id="38917" name="Content Placeholder 7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algn="ctr" eaLnBrk="1" hangingPunct="1">
              <a:buFont typeface="Arial" pitchFamily="34" charset="0"/>
              <a:buNone/>
            </a:pPr>
            <a:r>
              <a:rPr lang="en-US" altLang="en-US" smtClean="0"/>
              <a:t>Single Output to Multiple Inputs</a:t>
            </a:r>
          </a:p>
        </p:txBody>
      </p:sp>
      <p:sp>
        <p:nvSpPr>
          <p:cNvPr id="38918" name="Date Placeholder 5"/>
          <p:cNvSpPr>
            <a:spLocks noGrp="1"/>
          </p:cNvSpPr>
          <p:nvPr>
            <p:ph type="dt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8F553686-193B-4A8D-B465-AC8FE05F62A4}" type="datetime1">
              <a:rPr lang="en-US" altLang="en-US" sz="1400" smtClean="0">
                <a:solidFill>
                  <a:srgbClr val="A2C1FE"/>
                </a:solidFill>
                <a:latin typeface="Arial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2/24/2014</a:t>
            </a:fld>
            <a:endParaRPr lang="en-US" altLang="en-US" sz="1400" smtClean="0">
              <a:solidFill>
                <a:srgbClr val="A2C1FE"/>
              </a:solidFill>
              <a:latin typeface="Arial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r">
              <a:defRPr/>
            </a:pPr>
            <a:fld id="{18DB9B6A-BC8F-4A7D-B55A-38F66D2C7BCA}" type="slidenum">
              <a:rPr lang="en-US" sz="1400"/>
              <a:pPr algn="r">
                <a:defRPr/>
              </a:pPr>
              <a:t>31</a:t>
            </a:fld>
            <a:endParaRPr lang="en-US" sz="1400"/>
          </a:p>
        </p:txBody>
      </p:sp>
    </p:spTree>
  </p:cSld>
  <p:clrMapOvr>
    <a:masterClrMapping/>
  </p:clrMapOvr>
  <p:transition advTm="10000">
    <p:fade thruBlk="1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406650"/>
            <a:ext cx="6096000" cy="3738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Nets</a:t>
            </a:r>
            <a:endParaRPr lang="en-US" dirty="0"/>
          </a:p>
        </p:txBody>
      </p:sp>
      <p:sp>
        <p:nvSpPr>
          <p:cNvPr id="39940" name="Date Placeholder 4"/>
          <p:cNvSpPr>
            <a:spLocks noGrp="1"/>
          </p:cNvSpPr>
          <p:nvPr>
            <p:ph type="dt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8C1F4162-88DE-474D-A058-AECE57C8284E}" type="datetime1">
              <a:rPr lang="en-US" altLang="en-US" sz="1400" smtClean="0">
                <a:solidFill>
                  <a:srgbClr val="A2C1FE"/>
                </a:solidFill>
                <a:latin typeface="Arial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2/24/2014</a:t>
            </a:fld>
            <a:endParaRPr lang="en-US" altLang="en-US" sz="1400" smtClean="0">
              <a:solidFill>
                <a:srgbClr val="A2C1FE"/>
              </a:solidFill>
              <a:latin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r">
              <a:defRPr/>
            </a:pPr>
            <a:fld id="{B504FF24-DA47-4F16-9C9E-AA59F447875C}" type="slidenum">
              <a:rPr lang="en-US" sz="1400"/>
              <a:pPr algn="r">
                <a:defRPr/>
              </a:pPr>
              <a:t>32</a:t>
            </a:fld>
            <a:endParaRPr lang="en-US" sz="1400"/>
          </a:p>
        </p:txBody>
      </p:sp>
    </p:spTree>
  </p:cSld>
  <p:clrMapOvr>
    <a:masterClrMapping/>
  </p:clrMapOvr>
  <p:transition advTm="10000">
    <p:fade thruBlk="1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62" name="Object 2"/>
          <p:cNvGraphicFramePr>
            <a:graphicFrameLocks noChangeAspect="1"/>
          </p:cNvGraphicFramePr>
          <p:nvPr/>
        </p:nvGraphicFramePr>
        <p:xfrm>
          <a:off x="2055813" y="2819400"/>
          <a:ext cx="5272087" cy="224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66" name="Picture" r:id="rId3" imgW="3162300" imgH="1152525" progId="Word.Picture.8">
                  <p:embed/>
                </p:oleObj>
              </mc:Choice>
              <mc:Fallback>
                <p:oleObj name="Picture" r:id="rId3" imgW="3162300" imgH="1152525" progId="Word.Picture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5813" y="2819400"/>
                        <a:ext cx="5272087" cy="2247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Nets</a:t>
            </a:r>
            <a:endParaRPr lang="en-US" dirty="0"/>
          </a:p>
        </p:txBody>
      </p:sp>
      <p:sp>
        <p:nvSpPr>
          <p:cNvPr id="40964" name="Date Placeholder 4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D1F1014-6DAF-478C-A59F-512A92DAA84D}" type="datetime1">
              <a:rPr lang="en-US" altLang="en-US" sz="1400" smtClean="0">
                <a:solidFill>
                  <a:srgbClr val="A2C1FE"/>
                </a:solidFill>
                <a:latin typeface="Arial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2/24/2014</a:t>
            </a:fld>
            <a:endParaRPr lang="en-US" altLang="en-US" sz="1400" smtClean="0">
              <a:solidFill>
                <a:srgbClr val="A2C1FE"/>
              </a:solidFill>
              <a:latin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>
              <a:defRPr/>
            </a:pPr>
            <a:fld id="{04507907-44F1-4030-BC84-942972F9C54A}" type="slidenum">
              <a:rPr lang="en-US" sz="1400"/>
              <a:pPr algn="r">
                <a:defRPr/>
              </a:pPr>
              <a:t>33</a:t>
            </a:fld>
            <a:endParaRPr lang="en-US" sz="1400"/>
          </a:p>
        </p:txBody>
      </p:sp>
    </p:spTree>
  </p:cSld>
  <p:clrMapOvr>
    <a:masterClrMapping/>
  </p:clrMapOvr>
  <p:transition advTm="10000">
    <p:fade thruBlk="1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457450"/>
            <a:ext cx="6019800" cy="369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Nets</a:t>
            </a:r>
            <a:endParaRPr lang="en-US" dirty="0"/>
          </a:p>
        </p:txBody>
      </p:sp>
      <p:sp>
        <p:nvSpPr>
          <p:cNvPr id="41988" name="Date Placeholder 4"/>
          <p:cNvSpPr>
            <a:spLocks noGrp="1"/>
          </p:cNvSpPr>
          <p:nvPr>
            <p:ph type="dt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BDD2458-FFAC-4DEA-9CB6-0F7E25DE1D4B}" type="datetime1">
              <a:rPr lang="en-US" altLang="en-US" sz="1400" smtClean="0">
                <a:solidFill>
                  <a:srgbClr val="A2C1FE"/>
                </a:solidFill>
                <a:latin typeface="Arial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2/24/2014</a:t>
            </a:fld>
            <a:endParaRPr lang="en-US" altLang="en-US" sz="1400" smtClean="0">
              <a:solidFill>
                <a:srgbClr val="A2C1FE"/>
              </a:solidFill>
              <a:latin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r">
              <a:defRPr/>
            </a:pPr>
            <a:fld id="{D42D2045-0334-4569-A058-41862F41C503}" type="slidenum">
              <a:rPr lang="en-US" sz="1400"/>
              <a:pPr algn="r">
                <a:defRPr/>
              </a:pPr>
              <a:t>34</a:t>
            </a:fld>
            <a:endParaRPr lang="en-US" sz="1400"/>
          </a:p>
        </p:txBody>
      </p:sp>
    </p:spTree>
  </p:cSld>
  <p:clrMapOvr>
    <a:masterClrMapping/>
  </p:clrMapOvr>
  <p:transition advTm="10000">
    <p:fade thruBlk="1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Worksheets</a:t>
            </a:r>
            <a:endParaRPr lang="en-US" dirty="0"/>
          </a:p>
        </p:txBody>
      </p:sp>
      <p:sp>
        <p:nvSpPr>
          <p:cNvPr id="43011" name="Date Placeholder 4"/>
          <p:cNvSpPr>
            <a:spLocks noGrp="1"/>
          </p:cNvSpPr>
          <p:nvPr>
            <p:ph type="dt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426B8C9-8909-47B0-B916-F71F09A75978}" type="datetime1">
              <a:rPr lang="en-US" altLang="en-US" sz="1400" smtClean="0">
                <a:solidFill>
                  <a:srgbClr val="A2C1FE"/>
                </a:solidFill>
                <a:latin typeface="Arial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2/24/2014</a:t>
            </a:fld>
            <a:endParaRPr lang="en-US" altLang="en-US" sz="1400" smtClean="0">
              <a:solidFill>
                <a:srgbClr val="A2C1FE"/>
              </a:solidFill>
              <a:latin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r">
              <a:defRPr/>
            </a:pPr>
            <a:fld id="{8910F49F-6497-4ECF-82C7-EDF1CE627820}" type="slidenum">
              <a:rPr lang="en-US" sz="1400"/>
              <a:pPr algn="r">
                <a:defRPr/>
              </a:pPr>
              <a:t>35</a:t>
            </a:fld>
            <a:endParaRPr lang="en-US" sz="1400"/>
          </a:p>
        </p:txBody>
      </p:sp>
      <p:pic>
        <p:nvPicPr>
          <p:cNvPr id="4301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2373313"/>
            <a:ext cx="5181600" cy="3748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</p:cSld>
  <p:clrMapOvr>
    <a:masterClrMapping/>
  </p:clrMapOvr>
  <p:transition advTm="10000">
    <p:fade thruBlk="1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Worksheets</a:t>
            </a:r>
          </a:p>
        </p:txBody>
      </p:sp>
      <p:sp>
        <p:nvSpPr>
          <p:cNvPr id="44035" name="Date Placeholder 5"/>
          <p:cNvSpPr>
            <a:spLocks noGrp="1"/>
          </p:cNvSpPr>
          <p:nvPr>
            <p:ph type="dt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4655DBF-9602-47FC-ACE5-1D7699891D54}" type="datetime1">
              <a:rPr lang="en-US" altLang="en-US" sz="1400" smtClean="0">
                <a:solidFill>
                  <a:srgbClr val="A2C1FE"/>
                </a:solidFill>
                <a:latin typeface="Arial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2/24/2014</a:t>
            </a:fld>
            <a:endParaRPr lang="en-US" altLang="en-US" sz="1400" smtClean="0">
              <a:solidFill>
                <a:srgbClr val="A2C1FE"/>
              </a:solidFill>
              <a:latin typeface="Arial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r">
              <a:defRPr/>
            </a:pPr>
            <a:fld id="{20FD56FB-92D9-4971-8C59-DD7E7B5337AB}" type="slidenum">
              <a:rPr lang="en-US" sz="1400"/>
              <a:pPr algn="r">
                <a:defRPr/>
              </a:pPr>
              <a:t>36</a:t>
            </a:fld>
            <a:endParaRPr lang="en-US" sz="1400"/>
          </a:p>
        </p:txBody>
      </p:sp>
      <p:sp>
        <p:nvSpPr>
          <p:cNvPr id="44037" name="Rectangle 4"/>
          <p:cNvSpPr>
            <a:spLocks noChangeArrowheads="1"/>
          </p:cNvSpPr>
          <p:nvPr/>
        </p:nvSpPr>
        <p:spPr bwMode="auto">
          <a:xfrm>
            <a:off x="152400" y="2346325"/>
            <a:ext cx="8991600" cy="108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marL="1143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ts val="500"/>
              </a:spcBef>
              <a:spcAft>
                <a:spcPts val="500"/>
              </a:spcAft>
              <a:buFontTx/>
              <a:buNone/>
            </a:pPr>
            <a:r>
              <a:rPr lang="en-US" altLang="en-US" sz="2800">
                <a:solidFill>
                  <a:srgbClr val="FFFFFF"/>
                </a:solidFill>
              </a:rPr>
              <a:t>Sharing data among worksheets is </a:t>
            </a:r>
          </a:p>
          <a:p>
            <a:pPr algn="ctr" eaLnBrk="1" hangingPunct="1">
              <a:spcBef>
                <a:spcPts val="500"/>
              </a:spcBef>
              <a:spcAft>
                <a:spcPts val="500"/>
              </a:spcAft>
              <a:buFontTx/>
              <a:buNone/>
            </a:pPr>
            <a:r>
              <a:rPr lang="en-US" altLang="en-US" sz="2800">
                <a:solidFill>
                  <a:srgbClr val="FFFFFF"/>
                </a:solidFill>
              </a:rPr>
              <a:t>accomplished via worksheet connectors.</a:t>
            </a:r>
          </a:p>
        </p:txBody>
      </p:sp>
      <p:pic>
        <p:nvPicPr>
          <p:cNvPr id="44038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1338" y="3581400"/>
            <a:ext cx="5580062" cy="260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</p:cSld>
  <p:clrMapOvr>
    <a:masterClrMapping/>
  </p:clrMapOvr>
  <p:transition advTm="10000">
    <p:fade thruBlk="1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The Simplest of Designs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r">
              <a:defRPr/>
            </a:pPr>
            <a:fld id="{8DE5E572-F283-4806-BA76-392BF0A7AF7C}" type="slidenum">
              <a:rPr lang="en-US" sz="1400"/>
              <a:pPr algn="r">
                <a:defRPr/>
              </a:pPr>
              <a:t>37</a:t>
            </a:fld>
            <a:endParaRPr lang="en-US" sz="1400"/>
          </a:p>
        </p:txBody>
      </p:sp>
      <p:pic>
        <p:nvPicPr>
          <p:cNvPr id="45060" name="Picture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2438400"/>
            <a:ext cx="5305425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45061" name="Date Placeholder 5"/>
          <p:cNvSpPr>
            <a:spLocks noGrp="1"/>
          </p:cNvSpPr>
          <p:nvPr>
            <p:ph type="dt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7DC97BF-5222-4CE7-AAB1-B553B6533F27}" type="datetime1">
              <a:rPr lang="en-US" altLang="en-US" sz="1400" smtClean="0">
                <a:solidFill>
                  <a:srgbClr val="A2C1FE"/>
                </a:solidFill>
                <a:latin typeface="Arial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2/24/2014</a:t>
            </a:fld>
            <a:endParaRPr lang="en-US" altLang="en-US" sz="1400" smtClean="0">
              <a:solidFill>
                <a:srgbClr val="A2C1FE"/>
              </a:solidFill>
              <a:latin typeface="Arial" pitchFamily="34" charset="0"/>
            </a:endParaRPr>
          </a:p>
        </p:txBody>
      </p:sp>
    </p:spTree>
  </p:cSld>
  <p:clrMapOvr>
    <a:masterClrMapping/>
  </p:clrMapOvr>
  <p:transition advTm="10000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A Simple Math Design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r">
              <a:defRPr/>
            </a:pPr>
            <a:fld id="{6BA545FA-D8D5-4C6D-9400-AD0B6B74AB2E}" type="slidenum">
              <a:rPr lang="en-US" sz="1400"/>
              <a:pPr algn="r">
                <a:defRPr/>
              </a:pPr>
              <a:t>38</a:t>
            </a:fld>
            <a:endParaRPr lang="en-US" sz="1400"/>
          </a:p>
        </p:txBody>
      </p:sp>
      <p:pic>
        <p:nvPicPr>
          <p:cNvPr id="4608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8638" y="2438400"/>
            <a:ext cx="5516562" cy="370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46085" name="Date Placeholder 5"/>
          <p:cNvSpPr>
            <a:spLocks noGrp="1"/>
          </p:cNvSpPr>
          <p:nvPr>
            <p:ph type="dt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EAFA287-D888-4358-AC1F-B3712122D61C}" type="datetime1">
              <a:rPr lang="en-US" altLang="en-US" sz="1400" smtClean="0">
                <a:solidFill>
                  <a:srgbClr val="A2C1FE"/>
                </a:solidFill>
                <a:latin typeface="Arial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2/24/2014</a:t>
            </a:fld>
            <a:endParaRPr lang="en-US" altLang="en-US" sz="1400" smtClean="0">
              <a:solidFill>
                <a:srgbClr val="A2C1FE"/>
              </a:solidFill>
              <a:latin typeface="Arial" pitchFamily="34" charset="0"/>
            </a:endParaRPr>
          </a:p>
        </p:txBody>
      </p:sp>
    </p:spTree>
  </p:cSld>
  <p:clrMapOvr>
    <a:masterClrMapping/>
  </p:clrMapOvr>
  <p:transition advTm="10000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dirty="0" smtClean="0"/>
              <a:t>Pythagorean Theorem</a:t>
            </a:r>
            <a:br>
              <a:rPr lang="en-US" sz="4000" dirty="0" smtClean="0"/>
            </a:br>
            <a:r>
              <a:rPr lang="en-US" sz="2800" dirty="0" smtClean="0"/>
              <a:t>(Distance Calculation)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r">
              <a:defRPr/>
            </a:pPr>
            <a:fld id="{777CA38D-0E48-4F07-A101-65D1D619D06C}" type="slidenum">
              <a:rPr lang="en-US" sz="1400"/>
              <a:pPr algn="r">
                <a:defRPr/>
              </a:pPr>
              <a:t>39</a:t>
            </a:fld>
            <a:endParaRPr lang="en-US" sz="1400"/>
          </a:p>
        </p:txBody>
      </p:sp>
      <p:pic>
        <p:nvPicPr>
          <p:cNvPr id="4710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438400"/>
            <a:ext cx="6265863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47109" name="Rectangle 6"/>
          <p:cNvSpPr>
            <a:spLocks noChangeArrowheads="1"/>
          </p:cNvSpPr>
          <p:nvPr/>
        </p:nvSpPr>
        <p:spPr bwMode="auto">
          <a:xfrm>
            <a:off x="5029200" y="3276600"/>
            <a:ext cx="1897063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2060"/>
                </a:solidFill>
              </a:rPr>
              <a:t>c = √a</a:t>
            </a:r>
            <a:r>
              <a:rPr lang="en-US" altLang="en-US" sz="2800" b="1" baseline="30000">
                <a:solidFill>
                  <a:srgbClr val="002060"/>
                </a:solidFill>
              </a:rPr>
              <a:t>2</a:t>
            </a:r>
            <a:r>
              <a:rPr lang="en-US" altLang="en-US" sz="2800" b="1">
                <a:solidFill>
                  <a:srgbClr val="002060"/>
                </a:solidFill>
              </a:rPr>
              <a:t> + b</a:t>
            </a:r>
            <a:r>
              <a:rPr lang="en-US" altLang="en-US" sz="2800" b="1" baseline="30000">
                <a:solidFill>
                  <a:srgbClr val="002060"/>
                </a:solidFill>
              </a:rPr>
              <a:t>2</a:t>
            </a:r>
            <a:r>
              <a:rPr lang="en-US" altLang="en-US" sz="2800" b="1">
                <a:solidFill>
                  <a:srgbClr val="002060"/>
                </a:solidFill>
              </a:rPr>
              <a:t> </a:t>
            </a:r>
          </a:p>
        </p:txBody>
      </p:sp>
      <p:sp>
        <p:nvSpPr>
          <p:cNvPr id="47110" name="Rectangle 1"/>
          <p:cNvSpPr>
            <a:spLocks noChangeArrowheads="1"/>
          </p:cNvSpPr>
          <p:nvPr/>
        </p:nvSpPr>
        <p:spPr bwMode="auto">
          <a:xfrm>
            <a:off x="1600200" y="4267200"/>
            <a:ext cx="3079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002060"/>
                </a:solidFill>
              </a:rPr>
              <a:t>b</a:t>
            </a:r>
            <a:endParaRPr lang="en-US" altLang="en-US" sz="1800">
              <a:latin typeface="Arial" pitchFamily="34" charset="0"/>
            </a:endParaRPr>
          </a:p>
        </p:txBody>
      </p:sp>
      <p:sp>
        <p:nvSpPr>
          <p:cNvPr id="47111" name="Rectangle 7"/>
          <p:cNvSpPr>
            <a:spLocks noChangeArrowheads="1"/>
          </p:cNvSpPr>
          <p:nvPr/>
        </p:nvSpPr>
        <p:spPr bwMode="auto">
          <a:xfrm>
            <a:off x="1598613" y="3798888"/>
            <a:ext cx="2984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002060"/>
                </a:solidFill>
              </a:rPr>
              <a:t>a</a:t>
            </a:r>
            <a:endParaRPr lang="en-US" altLang="en-US" sz="1800">
              <a:latin typeface="Arial" pitchFamily="34" charset="0"/>
            </a:endParaRPr>
          </a:p>
        </p:txBody>
      </p:sp>
      <p:sp>
        <p:nvSpPr>
          <p:cNvPr id="47112" name="Rectangle 8"/>
          <p:cNvSpPr>
            <a:spLocks noChangeArrowheads="1"/>
          </p:cNvSpPr>
          <p:nvPr/>
        </p:nvSpPr>
        <p:spPr bwMode="auto">
          <a:xfrm>
            <a:off x="7305675" y="4267200"/>
            <a:ext cx="2809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002060"/>
                </a:solidFill>
              </a:rPr>
              <a:t>c</a:t>
            </a:r>
            <a:endParaRPr lang="en-US" altLang="en-US" sz="1800">
              <a:latin typeface="Arial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5791200" y="3352800"/>
            <a:ext cx="990600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5727700" y="3352800"/>
            <a:ext cx="63500" cy="192088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115" name="Date Placeholder 12"/>
          <p:cNvSpPr>
            <a:spLocks noGrp="1"/>
          </p:cNvSpPr>
          <p:nvPr>
            <p:ph type="dt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1043A91-DF9E-421F-953B-6514D77008B1}" type="datetime1">
              <a:rPr lang="en-US" altLang="en-US" sz="1400" smtClean="0">
                <a:solidFill>
                  <a:srgbClr val="A2C1FE"/>
                </a:solidFill>
                <a:latin typeface="Arial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2/24/2014</a:t>
            </a:fld>
            <a:endParaRPr lang="en-US" altLang="en-US" sz="1400" smtClean="0">
              <a:solidFill>
                <a:srgbClr val="A2C1FE"/>
              </a:solidFill>
              <a:latin typeface="Arial" pitchFamily="34" charset="0"/>
            </a:endParaRPr>
          </a:p>
        </p:txBody>
      </p:sp>
    </p:spTree>
  </p:cSld>
  <p:clrMapOvr>
    <a:masterClrMapping/>
  </p:clrMapOvr>
  <p:transition advTm="10000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3" descr="VPLus_Logo B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495800"/>
            <a:ext cx="3278188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>
            <a:normAutofit lnSpcReduction="10000"/>
          </a:bodyPr>
          <a:lstStyle/>
          <a:p>
            <a:pPr eaLnBrk="1" hangingPunct="1">
              <a:buFont typeface="Arial" charset="0"/>
              <a:buNone/>
              <a:defRPr/>
            </a:pPr>
            <a:r>
              <a:rPr lang="en-US" dirty="0" smtClean="0"/>
              <a:t>V+ Classroom Exercise 1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en-US" dirty="0" smtClean="0">
                <a:solidFill>
                  <a:srgbClr val="FFC000"/>
                </a:solidFill>
              </a:rPr>
              <a:t>(Section 2)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7379DD56-FB66-40A5-B44F-48D151C1C0FF}" type="slidenum">
              <a:rPr lang="en-US" altLang="en-US" sz="1400" smtClean="0">
                <a:solidFill>
                  <a:srgbClr val="A2C1FE"/>
                </a:solidFill>
                <a:latin typeface="Arial" pitchFamily="34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40</a:t>
            </a:fld>
            <a:endParaRPr lang="en-US" altLang="en-US" sz="1400" smtClean="0">
              <a:solidFill>
                <a:srgbClr val="A2C1FE"/>
              </a:solidFill>
              <a:latin typeface="Arial" pitchFamily="34" charset="0"/>
            </a:endParaRPr>
          </a:p>
        </p:txBody>
      </p:sp>
      <p:sp>
        <p:nvSpPr>
          <p:cNvPr id="48133" name="Date Placeholder 5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914B8D2A-566F-416B-B5BF-1840ACAB0AE1}" type="datetime1">
              <a:rPr lang="en-US" altLang="en-US" sz="1400" smtClean="0">
                <a:solidFill>
                  <a:srgbClr val="A2C1FE"/>
                </a:solidFill>
                <a:latin typeface="Arial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2/24/2014</a:t>
            </a:fld>
            <a:endParaRPr lang="en-US" altLang="en-US" sz="1400" smtClean="0">
              <a:solidFill>
                <a:srgbClr val="A2C1FE"/>
              </a:solidFill>
              <a:latin typeface="Arial" pitchFamily="34" charset="0"/>
            </a:endParaRPr>
          </a:p>
        </p:txBody>
      </p:sp>
    </p:spTree>
  </p:cSld>
  <p:clrMapOvr>
    <a:masterClrMapping/>
  </p:clrMapOvr>
  <p:transition advTm="10000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/>
              <a:t> Development and Run-time Systems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r">
              <a:defRPr/>
            </a:pPr>
            <a:fld id="{FAB974C8-00CA-44C3-B409-22432F7916BD}" type="slidenum">
              <a:rPr lang="en-US" sz="1400"/>
              <a:pPr algn="r">
                <a:defRPr/>
              </a:pPr>
              <a:t>41</a:t>
            </a:fld>
            <a:endParaRPr lang="en-US" sz="1400"/>
          </a:p>
        </p:txBody>
      </p:sp>
      <p:sp>
        <p:nvSpPr>
          <p:cNvPr id="49156" name="Text Box 7"/>
          <p:cNvSpPr txBox="1">
            <a:spLocks noChangeArrowheads="1"/>
          </p:cNvSpPr>
          <p:nvPr/>
        </p:nvSpPr>
        <p:spPr bwMode="auto">
          <a:xfrm>
            <a:off x="0" y="2362200"/>
            <a:ext cx="42672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/>
              <a:t>Development System</a:t>
            </a:r>
          </a:p>
        </p:txBody>
      </p:sp>
      <p:sp>
        <p:nvSpPr>
          <p:cNvPr id="49157" name="Text Box 9"/>
          <p:cNvSpPr txBox="1">
            <a:spLocks noChangeArrowheads="1"/>
          </p:cNvSpPr>
          <p:nvPr/>
        </p:nvSpPr>
        <p:spPr bwMode="auto">
          <a:xfrm>
            <a:off x="6134100" y="3581400"/>
            <a:ext cx="3009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/>
              <a:t>Run-time System</a:t>
            </a:r>
          </a:p>
        </p:txBody>
      </p:sp>
      <p:pic>
        <p:nvPicPr>
          <p:cNvPr id="49158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4267200"/>
            <a:ext cx="2387600" cy="165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49159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463" y="3009900"/>
            <a:ext cx="4352925" cy="300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49160" name="Line 8"/>
          <p:cNvSpPr>
            <a:spLocks noChangeShapeType="1"/>
          </p:cNvSpPr>
          <p:nvPr/>
        </p:nvSpPr>
        <p:spPr bwMode="auto">
          <a:xfrm>
            <a:off x="2362200" y="2667000"/>
            <a:ext cx="246063" cy="419100"/>
          </a:xfrm>
          <a:prstGeom prst="line">
            <a:avLst/>
          </a:prstGeom>
          <a:noFill/>
          <a:ln w="60325">
            <a:solidFill>
              <a:srgbClr val="C00000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161" name="Line 10"/>
          <p:cNvSpPr>
            <a:spLocks noChangeShapeType="1"/>
          </p:cNvSpPr>
          <p:nvPr/>
        </p:nvSpPr>
        <p:spPr bwMode="auto">
          <a:xfrm flipH="1">
            <a:off x="6991350" y="3886200"/>
            <a:ext cx="171450" cy="461963"/>
          </a:xfrm>
          <a:prstGeom prst="line">
            <a:avLst/>
          </a:prstGeom>
          <a:noFill/>
          <a:ln w="60325">
            <a:solidFill>
              <a:srgbClr val="C00000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162" name="Date Placeholder 10"/>
          <p:cNvSpPr>
            <a:spLocks noGrp="1"/>
          </p:cNvSpPr>
          <p:nvPr>
            <p:ph type="dt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86C5737C-4807-47E9-82B2-DA38301AE7C1}" type="datetime1">
              <a:rPr lang="en-US" altLang="en-US" sz="1400" smtClean="0">
                <a:solidFill>
                  <a:srgbClr val="A2C1FE"/>
                </a:solidFill>
                <a:latin typeface="Arial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2/24/2014</a:t>
            </a:fld>
            <a:endParaRPr lang="en-US" altLang="en-US" sz="1400" smtClean="0">
              <a:solidFill>
                <a:srgbClr val="A2C1FE"/>
              </a:solidFill>
              <a:latin typeface="Arial" pitchFamily="34" charset="0"/>
            </a:endParaRPr>
          </a:p>
        </p:txBody>
      </p:sp>
    </p:spTree>
  </p:cSld>
  <p:clrMapOvr>
    <a:masterClrMapping/>
  </p:clrMapOvr>
  <p:transition advTm="10000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Design Process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r">
              <a:defRPr/>
            </a:pPr>
            <a:fld id="{F9F6DFF0-6756-44FF-BD35-A70DCBF1F965}" type="slidenum">
              <a:rPr lang="en-US" sz="1400"/>
              <a:pPr algn="r">
                <a:defRPr/>
              </a:pPr>
              <a:t>42</a:t>
            </a:fld>
            <a:endParaRPr lang="en-US" sz="1400"/>
          </a:p>
        </p:txBody>
      </p:sp>
      <p:pic>
        <p:nvPicPr>
          <p:cNvPr id="50180" name="Picture 12" descr="VPlus Design Proces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438400"/>
            <a:ext cx="7275513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1" name="Date Placeholder 5"/>
          <p:cNvSpPr>
            <a:spLocks noGrp="1"/>
          </p:cNvSpPr>
          <p:nvPr>
            <p:ph type="dt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92746AB-280E-4090-A17C-659A1B25BE69}" type="datetime1">
              <a:rPr lang="en-US" altLang="en-US" sz="1400" smtClean="0">
                <a:solidFill>
                  <a:srgbClr val="A2C1FE"/>
                </a:solidFill>
                <a:latin typeface="Arial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2/24/2014</a:t>
            </a:fld>
            <a:endParaRPr lang="en-US" altLang="en-US" sz="1400" smtClean="0">
              <a:solidFill>
                <a:srgbClr val="A2C1FE"/>
              </a:solidFill>
              <a:latin typeface="Arial" pitchFamily="34" charset="0"/>
            </a:endParaRPr>
          </a:p>
        </p:txBody>
      </p:sp>
    </p:spTree>
  </p:cSld>
  <p:clrMapOvr>
    <a:masterClrMapping/>
  </p:clrMapOvr>
  <p:transition advTm="10000"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File Types</a:t>
            </a:r>
          </a:p>
        </p:txBody>
      </p:sp>
      <p:sp>
        <p:nvSpPr>
          <p:cNvPr id="51203" name="Content Placeholder 7"/>
          <p:cNvSpPr>
            <a:spLocks noGrp="1"/>
          </p:cNvSpPr>
          <p:nvPr>
            <p:ph sz="quarter" idx="13"/>
          </p:nvPr>
        </p:nvSpPr>
        <p:spPr>
          <a:xfrm>
            <a:off x="457200" y="2438400"/>
            <a:ext cx="8229600" cy="1905000"/>
          </a:xfrm>
        </p:spPr>
        <p:txBody>
          <a:bodyPr/>
          <a:lstStyle/>
          <a:p>
            <a:r>
              <a:rPr lang="en-US" altLang="en-US" smtClean="0"/>
              <a:t>.DES - Design File Worksheet</a:t>
            </a:r>
          </a:p>
          <a:p>
            <a:r>
              <a:rPr lang="en-US" altLang="en-US" smtClean="0"/>
              <a:t>.VPJ - Contains Multiple Worksheets</a:t>
            </a:r>
          </a:p>
          <a:p>
            <a:r>
              <a:rPr lang="en-US" altLang="en-US" smtClean="0"/>
              <a:t>.VNE - Run-time Configuration and Executable</a:t>
            </a:r>
          </a:p>
          <a:p>
            <a:pPr lvl="1">
              <a:buFont typeface="Arial" pitchFamily="34" charset="0"/>
              <a:buNone/>
            </a:pPr>
            <a:endParaRPr lang="en-US" altLang="en-US" smtClean="0"/>
          </a:p>
          <a:p>
            <a:pPr>
              <a:buFont typeface="Arial" pitchFamily="34" charset="0"/>
              <a:buNone/>
            </a:pPr>
            <a:endParaRPr lang="en-US" altLang="en-US" smtClean="0"/>
          </a:p>
        </p:txBody>
      </p:sp>
      <p:sp>
        <p:nvSpPr>
          <p:cNvPr id="51204" name="Date Placeholder 5"/>
          <p:cNvSpPr>
            <a:spLocks noGrp="1"/>
          </p:cNvSpPr>
          <p:nvPr>
            <p:ph type="dt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D336368-27A3-46A4-A623-0827DD4AADE1}" type="datetime1">
              <a:rPr lang="en-US" altLang="en-US" sz="1400" smtClean="0">
                <a:solidFill>
                  <a:srgbClr val="A2C1FE"/>
                </a:solidFill>
                <a:latin typeface="Arial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2/24/2014</a:t>
            </a:fld>
            <a:endParaRPr lang="en-US" altLang="en-US" sz="1400" smtClean="0">
              <a:solidFill>
                <a:srgbClr val="A2C1FE"/>
              </a:solidFill>
              <a:latin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r">
              <a:defRPr/>
            </a:pPr>
            <a:fld id="{48988694-84A3-45E6-BF6A-552FA69CA8A7}" type="slidenum">
              <a:rPr lang="en-US" sz="1400"/>
              <a:pPr algn="r">
                <a:defRPr/>
              </a:pPr>
              <a:t>43</a:t>
            </a:fld>
            <a:endParaRPr lang="en-US" sz="1400"/>
          </a:p>
        </p:txBody>
      </p:sp>
      <p:sp>
        <p:nvSpPr>
          <p:cNvPr id="51206" name="Rectangle 6"/>
          <p:cNvSpPr>
            <a:spLocks noChangeArrowheads="1"/>
          </p:cNvSpPr>
          <p:nvPr/>
        </p:nvSpPr>
        <p:spPr bwMode="auto">
          <a:xfrm>
            <a:off x="3505200" y="2274888"/>
            <a:ext cx="249238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Arial" pitchFamily="34" charset="0"/>
              </a:rPr>
              <a:t>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itchFamily="34" charset="0"/>
            </a:endParaRPr>
          </a:p>
        </p:txBody>
      </p:sp>
    </p:spTree>
  </p:cSld>
  <p:clrMapOvr>
    <a:masterClrMapping/>
  </p:clrMapOvr>
  <p:transition advTm="10000"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981200"/>
            <a:ext cx="9144000" cy="4876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6323" name="Title 4"/>
          <p:cNvSpPr>
            <a:spLocks noGrp="1"/>
          </p:cNvSpPr>
          <p:nvPr>
            <p:ph type="title"/>
          </p:nvPr>
        </p:nvSpPr>
        <p:spPr>
          <a:xfrm>
            <a:off x="457200" y="1066800"/>
            <a:ext cx="8229600" cy="6858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dirty="0" smtClean="0"/>
              <a:t>V+ Execution</a:t>
            </a:r>
          </a:p>
        </p:txBody>
      </p:sp>
      <p:sp>
        <p:nvSpPr>
          <p:cNvPr id="52228" name="Date Placeholder 6"/>
          <p:cNvSpPr>
            <a:spLocks noGrp="1"/>
          </p:cNvSpPr>
          <p:nvPr>
            <p:ph type="dt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E0A499F-2AEF-45DD-944B-8524CC76AF7E}" type="datetime1">
              <a:rPr lang="en-US" altLang="en-US" sz="1400" smtClean="0">
                <a:solidFill>
                  <a:srgbClr val="A2C1FE"/>
                </a:solidFill>
                <a:latin typeface="Arial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2/24/2014</a:t>
            </a:fld>
            <a:endParaRPr lang="en-US" altLang="en-US" sz="1400" smtClean="0">
              <a:solidFill>
                <a:srgbClr val="A2C1FE"/>
              </a:solidFill>
              <a:latin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r">
              <a:defRPr/>
            </a:pPr>
            <a:fld id="{5EAEFB41-51C0-4992-B26E-5EA0C2BA7FB7}" type="slidenum">
              <a:rPr lang="en-US" sz="1400"/>
              <a:pPr algn="r">
                <a:defRPr/>
              </a:pPr>
              <a:t>44</a:t>
            </a:fld>
            <a:endParaRPr lang="en-US" sz="1400"/>
          </a:p>
        </p:txBody>
      </p:sp>
      <p:pic>
        <p:nvPicPr>
          <p:cNvPr id="52230" name="Picture 10" descr="C:\Library\Graphics\V+ Misc\VPLus Execution Fram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178300"/>
            <a:ext cx="8764588" cy="207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31" name="Content Placeholder 7"/>
          <p:cNvSpPr>
            <a:spLocks noGrp="1"/>
          </p:cNvSpPr>
          <p:nvPr>
            <p:ph sz="quarter" idx="13"/>
          </p:nvPr>
        </p:nvSpPr>
        <p:spPr>
          <a:xfrm>
            <a:off x="381000" y="2133600"/>
            <a:ext cx="8229600" cy="1524000"/>
          </a:xfrm>
        </p:spPr>
        <p:txBody>
          <a:bodyPr/>
          <a:lstStyle/>
          <a:p>
            <a:r>
              <a:rPr lang="en-US" altLang="en-US" sz="2400" smtClean="0">
                <a:solidFill>
                  <a:schemeClr val="bg2"/>
                </a:solidFill>
              </a:rPr>
              <a:t>V+ is a data flow language</a:t>
            </a:r>
          </a:p>
          <a:p>
            <a:r>
              <a:rPr lang="en-US" altLang="en-US" sz="2400" smtClean="0">
                <a:solidFill>
                  <a:schemeClr val="bg2"/>
                </a:solidFill>
              </a:rPr>
              <a:t>Frame based: Input ports, objects then output ports</a:t>
            </a:r>
          </a:p>
          <a:p>
            <a:r>
              <a:rPr lang="en-US" altLang="en-US" sz="2400" smtClean="0">
                <a:solidFill>
                  <a:schemeClr val="bg2"/>
                </a:solidFill>
              </a:rPr>
              <a:t>Data flows from input (blue pins) to output (green pins)</a:t>
            </a:r>
          </a:p>
          <a:p>
            <a:endParaRPr lang="en-US" altLang="en-US" sz="2400" smtClean="0">
              <a:solidFill>
                <a:schemeClr val="bg2"/>
              </a:solidFill>
            </a:endParaRPr>
          </a:p>
          <a:p>
            <a:endParaRPr lang="en-US" altLang="en-US" smtClean="0">
              <a:solidFill>
                <a:schemeClr val="bg2"/>
              </a:solidFill>
            </a:endParaRPr>
          </a:p>
          <a:p>
            <a:pPr>
              <a:buFont typeface="Arial" pitchFamily="34" charset="0"/>
              <a:buNone/>
            </a:pPr>
            <a:endParaRPr lang="en-US" altLang="en-US" smtClean="0"/>
          </a:p>
        </p:txBody>
      </p:sp>
    </p:spTree>
  </p:cSld>
  <p:clrMapOvr>
    <a:masterClrMapping/>
  </p:clrMapOvr>
  <p:transition advTm="10000"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ChangeArrowheads="1"/>
          </p:cNvSpPr>
          <p:nvPr/>
        </p:nvSpPr>
        <p:spPr bwMode="auto">
          <a:xfrm>
            <a:off x="2370138" y="3886200"/>
            <a:ext cx="4335462" cy="304800"/>
          </a:xfrm>
          <a:prstGeom prst="rect">
            <a:avLst/>
          </a:prstGeom>
          <a:solidFill>
            <a:srgbClr val="7030A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1     2    3</a:t>
            </a:r>
          </a:p>
        </p:txBody>
      </p:sp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1557338" y="3886200"/>
            <a:ext cx="812800" cy="304800"/>
          </a:xfrm>
          <a:prstGeom prst="rect">
            <a:avLst/>
          </a:prstGeom>
          <a:solidFill>
            <a:srgbClr val="FFC0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/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6705600" y="3886200"/>
            <a:ext cx="812800" cy="304800"/>
          </a:xfrm>
          <a:prstGeom prst="rect">
            <a:avLst/>
          </a:prstGeom>
          <a:solidFill>
            <a:srgbClr val="C000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/>
          </a:p>
        </p:txBody>
      </p:sp>
      <p:sp>
        <p:nvSpPr>
          <p:cNvPr id="53253" name="Text Box 5"/>
          <p:cNvSpPr txBox="1">
            <a:spLocks noChangeArrowheads="1"/>
          </p:cNvSpPr>
          <p:nvPr/>
        </p:nvSpPr>
        <p:spPr bwMode="auto">
          <a:xfrm>
            <a:off x="762000" y="3028950"/>
            <a:ext cx="23018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/>
              <a:t>Input Ports</a:t>
            </a:r>
          </a:p>
        </p:txBody>
      </p:sp>
      <p:sp>
        <p:nvSpPr>
          <p:cNvPr id="53254" name="Text Box 6"/>
          <p:cNvSpPr txBox="1">
            <a:spLocks noChangeArrowheads="1"/>
          </p:cNvSpPr>
          <p:nvPr/>
        </p:nvSpPr>
        <p:spPr bwMode="auto">
          <a:xfrm>
            <a:off x="6408738" y="3028950"/>
            <a:ext cx="27352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/>
              <a:t>Output Ports</a:t>
            </a:r>
          </a:p>
        </p:txBody>
      </p:sp>
      <p:sp>
        <p:nvSpPr>
          <p:cNvPr id="53255" name="Text Box 7"/>
          <p:cNvSpPr txBox="1">
            <a:spLocks noChangeArrowheads="1"/>
          </p:cNvSpPr>
          <p:nvPr/>
        </p:nvSpPr>
        <p:spPr bwMode="auto">
          <a:xfrm>
            <a:off x="2844800" y="4876800"/>
            <a:ext cx="3479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/>
              <a:t>Objects 1 Through n</a:t>
            </a:r>
          </a:p>
        </p:txBody>
      </p:sp>
      <p:sp>
        <p:nvSpPr>
          <p:cNvPr id="53256" name="Line 8"/>
          <p:cNvSpPr>
            <a:spLocks noChangeShapeType="1"/>
          </p:cNvSpPr>
          <p:nvPr/>
        </p:nvSpPr>
        <p:spPr bwMode="auto">
          <a:xfrm>
            <a:off x="1625600" y="3352800"/>
            <a:ext cx="203200" cy="533400"/>
          </a:xfrm>
          <a:prstGeom prst="line">
            <a:avLst/>
          </a:prstGeom>
          <a:noFill/>
          <a:ln w="60325">
            <a:solidFill>
              <a:srgbClr val="C00000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257" name="Line 9"/>
          <p:cNvSpPr>
            <a:spLocks noChangeShapeType="1"/>
          </p:cNvSpPr>
          <p:nvPr/>
        </p:nvSpPr>
        <p:spPr bwMode="auto">
          <a:xfrm flipV="1">
            <a:off x="4538663" y="4191000"/>
            <a:ext cx="0" cy="685800"/>
          </a:xfrm>
          <a:prstGeom prst="line">
            <a:avLst/>
          </a:prstGeom>
          <a:noFill/>
          <a:ln w="60325">
            <a:solidFill>
              <a:srgbClr val="33CC33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258" name="Line 10"/>
          <p:cNvSpPr>
            <a:spLocks noChangeShapeType="1"/>
          </p:cNvSpPr>
          <p:nvPr/>
        </p:nvSpPr>
        <p:spPr bwMode="auto">
          <a:xfrm flipH="1">
            <a:off x="7043738" y="3352800"/>
            <a:ext cx="271462" cy="533400"/>
          </a:xfrm>
          <a:prstGeom prst="line">
            <a:avLst/>
          </a:prstGeom>
          <a:noFill/>
          <a:ln w="60325">
            <a:solidFill>
              <a:srgbClr val="C00000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259" name="Line 13"/>
          <p:cNvSpPr>
            <a:spLocks noChangeShapeType="1"/>
          </p:cNvSpPr>
          <p:nvPr/>
        </p:nvSpPr>
        <p:spPr bwMode="auto">
          <a:xfrm>
            <a:off x="2709863" y="3886200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260" name="Line 15"/>
          <p:cNvSpPr>
            <a:spLocks noChangeShapeType="1"/>
          </p:cNvSpPr>
          <p:nvPr/>
        </p:nvSpPr>
        <p:spPr bwMode="auto">
          <a:xfrm>
            <a:off x="3048000" y="3886200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261" name="Line 17"/>
          <p:cNvSpPr>
            <a:spLocks noChangeShapeType="1"/>
          </p:cNvSpPr>
          <p:nvPr/>
        </p:nvSpPr>
        <p:spPr bwMode="auto">
          <a:xfrm>
            <a:off x="3429000" y="3886200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262" name="Line 18"/>
          <p:cNvSpPr>
            <a:spLocks noChangeShapeType="1"/>
          </p:cNvSpPr>
          <p:nvPr/>
        </p:nvSpPr>
        <p:spPr bwMode="auto">
          <a:xfrm>
            <a:off x="6434138" y="3886200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263" name="Text Box 19"/>
          <p:cNvSpPr txBox="1">
            <a:spLocks noChangeArrowheads="1"/>
          </p:cNvSpPr>
          <p:nvPr/>
        </p:nvSpPr>
        <p:spPr bwMode="auto">
          <a:xfrm>
            <a:off x="6367463" y="3810000"/>
            <a:ext cx="3381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b="1"/>
              <a:t>n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V+ Execution Order Within a Frame</a:t>
            </a:r>
            <a:endParaRPr lang="en-US" dirty="0"/>
          </a:p>
        </p:txBody>
      </p:sp>
      <p:sp>
        <p:nvSpPr>
          <p:cNvPr id="53265" name="Date Placeholder 19"/>
          <p:cNvSpPr>
            <a:spLocks noGrp="1"/>
          </p:cNvSpPr>
          <p:nvPr>
            <p:ph type="dt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8B14747-6DF6-45F7-A1C0-49E6DA923695}" type="datetime1">
              <a:rPr lang="en-US" altLang="en-US" sz="1400" smtClean="0">
                <a:solidFill>
                  <a:srgbClr val="A2C1FE"/>
                </a:solidFill>
                <a:latin typeface="Arial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2/24/2014</a:t>
            </a:fld>
            <a:endParaRPr lang="en-US" altLang="en-US" sz="1400" smtClean="0">
              <a:solidFill>
                <a:srgbClr val="A2C1FE"/>
              </a:solidFill>
              <a:latin typeface="Arial" pitchFamily="34" charset="0"/>
            </a:endParaRPr>
          </a:p>
        </p:txBody>
      </p:sp>
      <p:sp>
        <p:nvSpPr>
          <p:cNvPr id="21" name="Slide Number Placeholder 20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r">
              <a:defRPr/>
            </a:pPr>
            <a:fld id="{596551B2-0669-403C-A8A2-96C2026754C3}" type="slidenum">
              <a:rPr lang="en-US" sz="1400"/>
              <a:pPr algn="r">
                <a:defRPr/>
              </a:pPr>
              <a:t>45</a:t>
            </a:fld>
            <a:endParaRPr lang="en-US" sz="14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Spare Time</a:t>
            </a:r>
            <a:endParaRPr lang="en-US" dirty="0"/>
          </a:p>
        </p:txBody>
      </p:sp>
      <p:sp>
        <p:nvSpPr>
          <p:cNvPr id="54275" name="Content Placeholder 7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altLang="en-US" smtClean="0"/>
              <a:t>Run-time Calculates Spare Time Per Frame</a:t>
            </a:r>
          </a:p>
          <a:p>
            <a:r>
              <a:rPr lang="en-US" altLang="en-US" smtClean="0"/>
              <a:t>Measured with Special High-Resolution Timer Accurate to System Clock Resolution</a:t>
            </a:r>
          </a:p>
          <a:p>
            <a:endParaRPr lang="en-US" altLang="en-US" smtClean="0"/>
          </a:p>
        </p:txBody>
      </p:sp>
      <p:sp>
        <p:nvSpPr>
          <p:cNvPr id="54276" name="Date Placeholder 4"/>
          <p:cNvSpPr>
            <a:spLocks noGrp="1"/>
          </p:cNvSpPr>
          <p:nvPr>
            <p:ph type="dt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11411DA-F05D-4859-9D59-94A2F41DC00E}" type="datetime1">
              <a:rPr lang="en-US" altLang="en-US" sz="1400" smtClean="0">
                <a:solidFill>
                  <a:srgbClr val="A2C1FE"/>
                </a:solidFill>
                <a:latin typeface="Arial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2/24/2014</a:t>
            </a:fld>
            <a:endParaRPr lang="en-US" altLang="en-US" sz="1400" smtClean="0">
              <a:solidFill>
                <a:srgbClr val="A2C1FE"/>
              </a:solidFill>
              <a:latin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r">
              <a:defRPr/>
            </a:pPr>
            <a:fld id="{D70F958E-DE5E-4713-85FD-D89DCAC0260F}" type="slidenum">
              <a:rPr lang="en-US" sz="1400"/>
              <a:pPr algn="r">
                <a:defRPr/>
              </a:pPr>
              <a:t>46</a:t>
            </a:fld>
            <a:endParaRPr lang="en-US" sz="1400"/>
          </a:p>
        </p:txBody>
      </p:sp>
      <p:sp>
        <p:nvSpPr>
          <p:cNvPr id="54278" name="Rectangle 5"/>
          <p:cNvSpPr>
            <a:spLocks noChangeArrowheads="1"/>
          </p:cNvSpPr>
          <p:nvPr/>
        </p:nvSpPr>
        <p:spPr bwMode="auto">
          <a:xfrm>
            <a:off x="2286000" y="2828925"/>
            <a:ext cx="4572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itchFamily="34" charset="0"/>
            </a:endParaRPr>
          </a:p>
        </p:txBody>
      </p:sp>
    </p:spTree>
  </p:cSld>
  <p:clrMapOvr>
    <a:masterClrMapping/>
  </p:clrMapOvr>
  <p:transition advTm="10000">
    <p:fade thruBlk="1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34" t="72398"/>
          <a:stretch>
            <a:fillRect/>
          </a:stretch>
        </p:blipFill>
        <p:spPr bwMode="auto">
          <a:xfrm>
            <a:off x="990600" y="4343400"/>
            <a:ext cx="6629400" cy="164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55299" name="Picture 2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360613"/>
            <a:ext cx="2590800" cy="1271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55300" name="Oval 22"/>
          <p:cNvSpPr>
            <a:spLocks noChangeArrowheads="1"/>
          </p:cNvSpPr>
          <p:nvPr/>
        </p:nvSpPr>
        <p:spPr bwMode="auto">
          <a:xfrm>
            <a:off x="2133600" y="3200400"/>
            <a:ext cx="1828800" cy="914400"/>
          </a:xfrm>
          <a:prstGeom prst="ellipse">
            <a:avLst/>
          </a:prstGeom>
          <a:noFill/>
          <a:ln w="63500">
            <a:solidFill>
              <a:srgbClr val="C00000"/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/>
          </a:p>
        </p:txBody>
      </p:sp>
      <p:sp>
        <p:nvSpPr>
          <p:cNvPr id="55301" name="Line 23"/>
          <p:cNvSpPr>
            <a:spLocks noChangeShapeType="1"/>
          </p:cNvSpPr>
          <p:nvPr/>
        </p:nvSpPr>
        <p:spPr bwMode="auto">
          <a:xfrm>
            <a:off x="3657600" y="4114800"/>
            <a:ext cx="1295400" cy="1371600"/>
          </a:xfrm>
          <a:prstGeom prst="line">
            <a:avLst/>
          </a:prstGeom>
          <a:noFill/>
          <a:ln w="53975">
            <a:solidFill>
              <a:srgbClr val="C00000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Spare Time</a:t>
            </a:r>
            <a:endParaRPr lang="en-US" dirty="0"/>
          </a:p>
        </p:txBody>
      </p:sp>
      <p:sp>
        <p:nvSpPr>
          <p:cNvPr id="55303" name="Date Placeholder 6"/>
          <p:cNvSpPr>
            <a:spLocks noGrp="1"/>
          </p:cNvSpPr>
          <p:nvPr>
            <p:ph type="dt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BAFA4BC-7C1E-4C01-B219-5FB82CCA94B8}" type="datetime1">
              <a:rPr lang="en-US" altLang="en-US" sz="1400" smtClean="0">
                <a:solidFill>
                  <a:srgbClr val="A2C1FE"/>
                </a:solidFill>
                <a:latin typeface="Arial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2/24/2014</a:t>
            </a:fld>
            <a:endParaRPr lang="en-US" altLang="en-US" sz="1400" smtClean="0">
              <a:solidFill>
                <a:srgbClr val="A2C1FE"/>
              </a:solidFill>
              <a:latin typeface="Arial" pitchFamily="34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r">
              <a:defRPr/>
            </a:pPr>
            <a:fld id="{1BFB7D05-874D-4A55-8D89-EB8DAA7C4874}" type="slidenum">
              <a:rPr lang="en-US" sz="1400"/>
              <a:pPr algn="r">
                <a:defRPr/>
              </a:pPr>
              <a:t>47</a:t>
            </a:fld>
            <a:endParaRPr lang="en-US" sz="14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125" y="2438400"/>
            <a:ext cx="5619750" cy="363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56323" name="Oval 4"/>
          <p:cNvSpPr>
            <a:spLocks noChangeArrowheads="1"/>
          </p:cNvSpPr>
          <p:nvPr/>
        </p:nvSpPr>
        <p:spPr bwMode="auto">
          <a:xfrm>
            <a:off x="1828800" y="2609850"/>
            <a:ext cx="1922463" cy="819150"/>
          </a:xfrm>
          <a:prstGeom prst="ellipse">
            <a:avLst/>
          </a:prstGeom>
          <a:noFill/>
          <a:ln w="57150">
            <a:solidFill>
              <a:srgbClr val="C00000"/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V+ Execution Rate</a:t>
            </a:r>
            <a:endParaRPr lang="en-US" dirty="0"/>
          </a:p>
        </p:txBody>
      </p:sp>
      <p:sp>
        <p:nvSpPr>
          <p:cNvPr id="56325" name="Date Placeholder 4"/>
          <p:cNvSpPr>
            <a:spLocks noGrp="1"/>
          </p:cNvSpPr>
          <p:nvPr>
            <p:ph type="dt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9E57642-EFB6-43C3-A339-6B85E64A985B}" type="datetime1">
              <a:rPr lang="en-US" altLang="en-US" sz="1400" smtClean="0">
                <a:solidFill>
                  <a:srgbClr val="A2C1FE"/>
                </a:solidFill>
                <a:latin typeface="Arial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2/24/2014</a:t>
            </a:fld>
            <a:endParaRPr lang="en-US" altLang="en-US" sz="1400" smtClean="0">
              <a:solidFill>
                <a:srgbClr val="A2C1FE"/>
              </a:solidFill>
              <a:latin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r">
              <a:defRPr/>
            </a:pPr>
            <a:fld id="{9925D09D-2420-4866-974C-A0AB41F11038}" type="slidenum">
              <a:rPr lang="en-US" sz="1400"/>
              <a:pPr algn="r">
                <a:defRPr/>
              </a:pPr>
              <a:t>48</a:t>
            </a:fld>
            <a:endParaRPr lang="en-US" sz="14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V</a:t>
            </a:r>
            <a:r>
              <a:rPr lang="en-US" dirty="0" smtClean="0">
                <a:cs typeface="Times New Roman" pitchFamily="18" charset="0"/>
              </a:rPr>
              <a:t>+</a:t>
            </a:r>
            <a:r>
              <a:rPr lang="en-US" dirty="0" smtClean="0"/>
              <a:t> Execution Rate</a:t>
            </a:r>
          </a:p>
        </p:txBody>
      </p:sp>
      <p:sp>
        <p:nvSpPr>
          <p:cNvPr id="57347" name="Date Placeholder 5"/>
          <p:cNvSpPr>
            <a:spLocks noGrp="1"/>
          </p:cNvSpPr>
          <p:nvPr>
            <p:ph type="dt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DFB12AB-B042-4104-A879-1B61569BDC8F}" type="datetime1">
              <a:rPr lang="en-US" altLang="en-US" sz="1400" smtClean="0">
                <a:solidFill>
                  <a:srgbClr val="A2C1FE"/>
                </a:solidFill>
                <a:latin typeface="Arial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2/24/2014</a:t>
            </a:fld>
            <a:endParaRPr lang="en-US" altLang="en-US" sz="1400" smtClean="0">
              <a:solidFill>
                <a:srgbClr val="A2C1FE"/>
              </a:solidFill>
              <a:latin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r">
              <a:defRPr/>
            </a:pPr>
            <a:fld id="{BC4D497D-52B0-4261-9C05-AF073CC48330}" type="slidenum">
              <a:rPr lang="en-US" sz="1400"/>
              <a:pPr algn="r">
                <a:defRPr/>
              </a:pPr>
              <a:t>49</a:t>
            </a:fld>
            <a:endParaRPr lang="en-US" sz="1400"/>
          </a:p>
        </p:txBody>
      </p:sp>
      <p:sp>
        <p:nvSpPr>
          <p:cNvPr id="57349" name="Rectangle 6"/>
          <p:cNvSpPr>
            <a:spLocks noChangeArrowheads="1"/>
          </p:cNvSpPr>
          <p:nvPr/>
        </p:nvSpPr>
        <p:spPr bwMode="auto">
          <a:xfrm>
            <a:off x="2901950" y="2413000"/>
            <a:ext cx="185738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itchFamily="34" charset="0"/>
            </a:endParaRPr>
          </a:p>
        </p:txBody>
      </p:sp>
      <p:sp>
        <p:nvSpPr>
          <p:cNvPr id="57350" name="Content Placeholder 7"/>
          <p:cNvSpPr>
            <a:spLocks noGrp="1"/>
          </p:cNvSpPr>
          <p:nvPr>
            <p:ph sz="quarter" idx="13"/>
          </p:nvPr>
        </p:nvSpPr>
        <p:spPr>
          <a:xfrm>
            <a:off x="457200" y="2743200"/>
            <a:ext cx="8229600" cy="3733800"/>
          </a:xfrm>
        </p:spPr>
        <p:txBody>
          <a:bodyPr/>
          <a:lstStyle/>
          <a:p>
            <a:r>
              <a:rPr lang="en-US" altLang="en-US" smtClean="0"/>
              <a:t>Default of 25ms (40Hz)</a:t>
            </a:r>
          </a:p>
          <a:p>
            <a:pPr lvl="1"/>
            <a:r>
              <a:rPr lang="en-US" altLang="en-US" smtClean="0"/>
              <a:t>From .01 Hz</a:t>
            </a:r>
          </a:p>
          <a:p>
            <a:pPr lvl="1"/>
            <a:r>
              <a:rPr lang="en-US" altLang="en-US" smtClean="0"/>
              <a:t>Up to 1,000 Hz</a:t>
            </a:r>
          </a:p>
          <a:p>
            <a:pPr lvl="2"/>
            <a:r>
              <a:rPr lang="en-US" altLang="en-US" smtClean="0"/>
              <a:t>Future systems… even faster</a:t>
            </a:r>
          </a:p>
          <a:p>
            <a:pPr lvl="1"/>
            <a:endParaRPr lang="en-US" altLang="en-US" smtClean="0"/>
          </a:p>
        </p:txBody>
      </p:sp>
    </p:spTree>
  </p:cSld>
  <p:clrMapOvr>
    <a:masterClrMapping/>
  </p:clrMapOvr>
  <p:transition advTm="10000"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 eaLnBrk="1" hangingPunct="1">
              <a:defRPr/>
            </a:pPr>
            <a:r>
              <a:rPr lang="en-US" sz="4000" dirty="0" smtClean="0"/>
              <a:t>Development and Run-time Systems</a:t>
            </a:r>
          </a:p>
        </p:txBody>
      </p:sp>
      <p:sp>
        <p:nvSpPr>
          <p:cNvPr id="58371" name="Content Placeholder 8"/>
          <p:cNvSpPr>
            <a:spLocks noGrp="1"/>
          </p:cNvSpPr>
          <p:nvPr>
            <p:ph sz="half" idx="2"/>
          </p:nvPr>
        </p:nvSpPr>
        <p:spPr>
          <a:xfrm>
            <a:off x="457200" y="2286000"/>
            <a:ext cx="4040188" cy="3840163"/>
          </a:xfrm>
        </p:spPr>
        <p:txBody>
          <a:bodyPr/>
          <a:lstStyle/>
          <a:p>
            <a:r>
              <a:rPr lang="en-US" altLang="en-US" smtClean="0"/>
              <a:t>Development System </a:t>
            </a:r>
          </a:p>
          <a:p>
            <a:pPr lvl="1"/>
            <a:r>
              <a:rPr lang="en-US" altLang="en-US" smtClean="0"/>
              <a:t>Used to edit design</a:t>
            </a:r>
          </a:p>
          <a:p>
            <a:pPr lvl="1"/>
            <a:r>
              <a:rPr lang="en-US" altLang="en-US" smtClean="0"/>
              <a:t>Not needed for final system</a:t>
            </a:r>
          </a:p>
          <a:p>
            <a:pPr lvl="1"/>
            <a:r>
              <a:rPr lang="en-US" altLang="en-US" smtClean="0"/>
              <a:t>Costs more</a:t>
            </a:r>
          </a:p>
          <a:p>
            <a:pPr lvl="1">
              <a:buFont typeface="Arial" pitchFamily="34" charset="0"/>
              <a:buNone/>
            </a:pPr>
            <a:endParaRPr lang="en-US" altLang="en-US" smtClean="0"/>
          </a:p>
        </p:txBody>
      </p:sp>
      <p:sp>
        <p:nvSpPr>
          <p:cNvPr id="58372" name="Content Placeholder 9"/>
          <p:cNvSpPr>
            <a:spLocks noGrp="1"/>
          </p:cNvSpPr>
          <p:nvPr>
            <p:ph sz="quarter" idx="4"/>
          </p:nvPr>
        </p:nvSpPr>
        <p:spPr>
          <a:xfrm>
            <a:off x="4645025" y="2286000"/>
            <a:ext cx="4041775" cy="3840163"/>
          </a:xfrm>
        </p:spPr>
        <p:txBody>
          <a:bodyPr/>
          <a:lstStyle/>
          <a:p>
            <a:r>
              <a:rPr lang="en-US" altLang="en-US" smtClean="0"/>
              <a:t>Run-time System</a:t>
            </a:r>
          </a:p>
          <a:p>
            <a:pPr lvl="1"/>
            <a:r>
              <a:rPr lang="en-US" altLang="en-US" smtClean="0"/>
              <a:t>Always required</a:t>
            </a:r>
          </a:p>
          <a:p>
            <a:pPr lvl="1"/>
            <a:r>
              <a:rPr lang="en-US" altLang="en-US" smtClean="0"/>
              <a:t>Provides object inventory</a:t>
            </a:r>
          </a:p>
          <a:p>
            <a:pPr lvl="1"/>
            <a:r>
              <a:rPr lang="en-US" altLang="en-US" smtClean="0"/>
              <a:t>I/O device configuration</a:t>
            </a:r>
          </a:p>
          <a:p>
            <a:pPr lvl="1"/>
            <a:r>
              <a:rPr lang="en-US" altLang="en-US" smtClean="0"/>
              <a:t>System configuration</a:t>
            </a:r>
          </a:p>
          <a:p>
            <a:pPr lvl="1"/>
            <a:r>
              <a:rPr lang="en-US" altLang="en-US" smtClean="0"/>
              <a:t>Execution</a:t>
            </a:r>
          </a:p>
          <a:p>
            <a:endParaRPr lang="en-US" altLang="en-US" smtClean="0"/>
          </a:p>
        </p:txBody>
      </p:sp>
      <p:sp>
        <p:nvSpPr>
          <p:cNvPr id="58373" name="Date Placeholder 5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9F92F56E-6D5C-4BD8-B345-DB73AF123344}" type="datetime1">
              <a:rPr lang="en-US" altLang="en-US" sz="1400" smtClean="0">
                <a:solidFill>
                  <a:srgbClr val="A2C1FE"/>
                </a:solidFill>
                <a:latin typeface="Arial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2/24/2014</a:t>
            </a:fld>
            <a:endParaRPr lang="en-US" altLang="en-US" sz="1400" smtClean="0">
              <a:solidFill>
                <a:srgbClr val="A2C1FE"/>
              </a:solidFill>
              <a:latin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>
              <a:defRPr/>
            </a:pPr>
            <a:fld id="{3BC3267D-0D00-4666-9A30-11094B4E4B71}" type="slidenum">
              <a:rPr lang="en-US" sz="1400"/>
              <a:pPr algn="r">
                <a:defRPr/>
              </a:pPr>
              <a:t>50</a:t>
            </a:fld>
            <a:endParaRPr lang="en-US" sz="1400"/>
          </a:p>
        </p:txBody>
      </p:sp>
    </p:spTree>
  </p:cSld>
  <p:clrMapOvr>
    <a:masterClrMapping/>
  </p:clrMapOvr>
  <p:transition advTm="10000"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Application Process Flow</a:t>
            </a:r>
          </a:p>
        </p:txBody>
      </p:sp>
      <p:sp>
        <p:nvSpPr>
          <p:cNvPr id="59395" name="Content Placeholder 7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eaLnBrk="1" hangingPunct="1">
              <a:buFont typeface="Arial" pitchFamily="34" charset="0"/>
              <a:buNone/>
            </a:pPr>
            <a:r>
              <a:rPr lang="en-US" altLang="en-US" sz="2800" smtClean="0"/>
              <a:t>1.  Analyze Requirements</a:t>
            </a:r>
          </a:p>
          <a:p>
            <a:pPr eaLnBrk="1" hangingPunct="1">
              <a:buFont typeface="Arial" pitchFamily="34" charset="0"/>
              <a:buNone/>
            </a:pPr>
            <a:r>
              <a:rPr lang="en-US" altLang="en-US" sz="2800" smtClean="0"/>
              <a:t>2.  Define Interfaces</a:t>
            </a:r>
          </a:p>
          <a:p>
            <a:pPr eaLnBrk="1" hangingPunct="1">
              <a:buFont typeface="Arial" pitchFamily="34" charset="0"/>
              <a:buNone/>
            </a:pPr>
            <a:r>
              <a:rPr lang="en-US" altLang="en-US" sz="2800" smtClean="0"/>
              <a:t>3.  Configure Platform (.vne file) </a:t>
            </a:r>
          </a:p>
          <a:p>
            <a:pPr eaLnBrk="1" hangingPunct="1">
              <a:buFont typeface="Arial" pitchFamily="34" charset="0"/>
              <a:buNone/>
            </a:pPr>
            <a:r>
              <a:rPr lang="en-US" altLang="en-US" sz="2800" smtClean="0"/>
              <a:t>4.  Create Worksheets (.des files)</a:t>
            </a:r>
          </a:p>
          <a:p>
            <a:pPr eaLnBrk="1" hangingPunct="1">
              <a:buFont typeface="Arial" pitchFamily="34" charset="0"/>
              <a:buNone/>
            </a:pPr>
            <a:r>
              <a:rPr lang="en-US" altLang="en-US" sz="2800" smtClean="0"/>
              <a:t>5.  Organize into Project (.vpj file) </a:t>
            </a:r>
          </a:p>
          <a:p>
            <a:pPr eaLnBrk="1" hangingPunct="1">
              <a:buFont typeface="Arial" pitchFamily="34" charset="0"/>
              <a:buNone/>
            </a:pPr>
            <a:r>
              <a:rPr lang="en-US" altLang="en-US" sz="2800" smtClean="0"/>
              <a:t>6.  Run and Debug System</a:t>
            </a:r>
          </a:p>
          <a:p>
            <a:pPr eaLnBrk="1" hangingPunct="1">
              <a:buFont typeface="Arial" pitchFamily="34" charset="0"/>
              <a:buNone/>
            </a:pPr>
            <a:r>
              <a:rPr lang="en-US" altLang="en-US" sz="2800" smtClean="0"/>
              <a:t>7.  Save in Platform (.vne file) </a:t>
            </a:r>
          </a:p>
          <a:p>
            <a:pPr eaLnBrk="1" hangingPunct="1">
              <a:buFont typeface="Arial" pitchFamily="34" charset="0"/>
              <a:buNone/>
            </a:pPr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r">
              <a:defRPr/>
            </a:pPr>
            <a:fld id="{92895A87-F652-4F09-B098-BECF3DE3B343}" type="slidenum">
              <a:rPr lang="en-US" sz="1400"/>
              <a:pPr algn="r">
                <a:defRPr/>
              </a:pPr>
              <a:t>51</a:t>
            </a:fld>
            <a:endParaRPr lang="en-US" sz="1400"/>
          </a:p>
        </p:txBody>
      </p:sp>
      <p:sp>
        <p:nvSpPr>
          <p:cNvPr id="59397" name="Date Placeholder 5"/>
          <p:cNvSpPr>
            <a:spLocks noGrp="1"/>
          </p:cNvSpPr>
          <p:nvPr>
            <p:ph type="dt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6BAAFC1-E9F2-4137-9F85-C6594A203A3E}" type="datetime1">
              <a:rPr lang="en-US" altLang="en-US" sz="1400" smtClean="0">
                <a:solidFill>
                  <a:srgbClr val="A2C1FE"/>
                </a:solidFill>
                <a:latin typeface="Arial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2/24/2014</a:t>
            </a:fld>
            <a:endParaRPr lang="en-US" altLang="en-US" sz="1400" smtClean="0">
              <a:solidFill>
                <a:srgbClr val="A2C1FE"/>
              </a:solidFill>
              <a:latin typeface="Arial" pitchFamily="34" charset="0"/>
            </a:endParaRPr>
          </a:p>
        </p:txBody>
      </p:sp>
    </p:spTree>
  </p:cSld>
  <p:clrMapOvr>
    <a:masterClrMapping/>
  </p:clrMapOvr>
  <p:transition advTm="10000"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3" descr="VPLus_Logo B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495800"/>
            <a:ext cx="2895600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buFont typeface="Arial" charset="0"/>
              <a:buNone/>
              <a:defRPr/>
            </a:pPr>
            <a:r>
              <a:rPr lang="en-US" dirty="0" smtClean="0"/>
              <a:t>Intermediate</a:t>
            </a:r>
            <a:r>
              <a:rPr lang="en-US" sz="5400" b="1" i="1" dirty="0" smtClean="0"/>
              <a:t> </a:t>
            </a:r>
            <a:r>
              <a:rPr lang="en-US" dirty="0" smtClean="0"/>
              <a:t>V+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en-US" dirty="0" smtClean="0">
                <a:solidFill>
                  <a:srgbClr val="FFC000"/>
                </a:solidFill>
              </a:rPr>
              <a:t>(Section 3)</a:t>
            </a:r>
          </a:p>
        </p:txBody>
      </p:sp>
      <p:sp>
        <p:nvSpPr>
          <p:cNvPr id="60420" name="Date Placeholder 3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2F82CC56-577D-4E85-AB09-CAE51DF5A1E9}" type="datetime1">
              <a:rPr lang="en-US" altLang="en-US" sz="1400" smtClean="0">
                <a:solidFill>
                  <a:srgbClr val="A2C1FE"/>
                </a:solidFill>
                <a:latin typeface="Arial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2/24/2014</a:t>
            </a:fld>
            <a:endParaRPr lang="en-US" altLang="en-US" sz="1400" smtClean="0">
              <a:solidFill>
                <a:srgbClr val="A2C1FE"/>
              </a:solidFill>
              <a:latin typeface="Arial" pitchFamily="34" charset="0"/>
            </a:endParaRPr>
          </a:p>
        </p:txBody>
      </p:sp>
      <p:sp>
        <p:nvSpPr>
          <p:cNvPr id="60421" name="Slide Number Placeholder 4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1F57D1A4-092C-452E-829D-291521D9F1CC}" type="slidenum">
              <a:rPr lang="en-US" altLang="en-US" sz="1400" smtClean="0">
                <a:solidFill>
                  <a:srgbClr val="A2C1FE"/>
                </a:solidFill>
                <a:latin typeface="Arial" pitchFamily="34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52</a:t>
            </a:fld>
            <a:endParaRPr lang="en-US" altLang="en-US" sz="1400" smtClean="0">
              <a:solidFill>
                <a:srgbClr val="A2C1FE"/>
              </a:solidFill>
              <a:latin typeface="Arial" pitchFamily="34" charset="0"/>
            </a:endParaRPr>
          </a:p>
        </p:txBody>
      </p:sp>
    </p:spTree>
  </p:cSld>
  <p:clrMapOvr>
    <a:masterClrMapping/>
  </p:clrMapOvr>
  <p:transition advTm="10000">
    <p:fade thruBlk="1"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/>
              <a:t>Why Separate Development </a:t>
            </a:r>
            <a:br>
              <a:rPr lang="en-US" dirty="0" smtClean="0"/>
            </a:br>
            <a:r>
              <a:rPr lang="en-US" dirty="0" smtClean="0"/>
              <a:t>and Run-time Systems?</a:t>
            </a:r>
            <a:endParaRPr lang="en-US" dirty="0"/>
          </a:p>
        </p:txBody>
      </p:sp>
      <p:sp>
        <p:nvSpPr>
          <p:cNvPr id="61443" name="Content Placeholder 7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altLang="en-US" smtClean="0"/>
              <a:t>Editor is a Much Larger Application</a:t>
            </a:r>
          </a:p>
          <a:p>
            <a:r>
              <a:rPr lang="en-US" altLang="en-US" smtClean="0"/>
              <a:t>Not Needed for Execution Environment</a:t>
            </a:r>
          </a:p>
          <a:p>
            <a:r>
              <a:rPr lang="en-US" altLang="en-US" smtClean="0"/>
              <a:t>Editor Costs More</a:t>
            </a:r>
          </a:p>
          <a:p>
            <a:r>
              <a:rPr lang="en-US" altLang="en-US" smtClean="0"/>
              <a:t>Quantity Systems Can use Run-time System</a:t>
            </a:r>
          </a:p>
          <a:p>
            <a:endParaRPr lang="en-US" altLang="en-US" smtClean="0"/>
          </a:p>
        </p:txBody>
      </p:sp>
      <p:sp>
        <p:nvSpPr>
          <p:cNvPr id="61444" name="Date Placeholder 2"/>
          <p:cNvSpPr>
            <a:spLocks noGrp="1"/>
          </p:cNvSpPr>
          <p:nvPr>
            <p:ph type="dt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801E82C3-F54B-4834-8FC0-4CB317F0CCB7}" type="datetime1">
              <a:rPr lang="en-US" altLang="en-US" sz="1400" smtClean="0">
                <a:solidFill>
                  <a:srgbClr val="A2C1FE"/>
                </a:solidFill>
                <a:latin typeface="Arial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2/24/2014</a:t>
            </a:fld>
            <a:endParaRPr lang="en-US" altLang="en-US" sz="1400" smtClean="0">
              <a:solidFill>
                <a:srgbClr val="A2C1FE"/>
              </a:solidFill>
              <a:latin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r">
              <a:defRPr/>
            </a:pPr>
            <a:fld id="{801B6B3B-730B-476C-9235-EFFADACB8D52}" type="slidenum">
              <a:rPr lang="en-US" sz="1400"/>
              <a:pPr algn="r">
                <a:defRPr/>
              </a:pPr>
              <a:t>53</a:t>
            </a:fld>
            <a:endParaRPr lang="en-US" sz="1400"/>
          </a:p>
        </p:txBody>
      </p:sp>
      <p:sp>
        <p:nvSpPr>
          <p:cNvPr id="61446" name="Rectangle 5"/>
          <p:cNvSpPr>
            <a:spLocks noChangeArrowheads="1"/>
          </p:cNvSpPr>
          <p:nvPr/>
        </p:nvSpPr>
        <p:spPr bwMode="auto">
          <a:xfrm>
            <a:off x="4373563" y="2590800"/>
            <a:ext cx="1841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itchFamily="34" charset="0"/>
            </a:endParaRPr>
          </a:p>
        </p:txBody>
      </p:sp>
    </p:spTree>
  </p:cSld>
  <p:clrMapOvr>
    <a:masterClrMapping/>
  </p:clrMapOvr>
  <p:transition advTm="10000">
    <p:fade thruBlk="1"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Run-time </a:t>
            </a:r>
            <a:r>
              <a:rPr lang="en-US" dirty="0"/>
              <a:t>System Configuration</a:t>
            </a:r>
          </a:p>
        </p:txBody>
      </p:sp>
      <p:sp>
        <p:nvSpPr>
          <p:cNvPr id="62467" name="Date Placeholder 4"/>
          <p:cNvSpPr>
            <a:spLocks noGrp="1"/>
          </p:cNvSpPr>
          <p:nvPr>
            <p:ph type="dt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6EF0354-A97F-4DC5-8E7F-56A275D8E99C}" type="datetime1">
              <a:rPr lang="en-US" altLang="en-US" sz="1400" smtClean="0">
                <a:solidFill>
                  <a:srgbClr val="A2C1FE"/>
                </a:solidFill>
                <a:latin typeface="Arial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2/24/2014</a:t>
            </a:fld>
            <a:endParaRPr lang="en-US" altLang="en-US" sz="1400" smtClean="0">
              <a:solidFill>
                <a:srgbClr val="A2C1FE"/>
              </a:solidFill>
              <a:latin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r">
              <a:defRPr/>
            </a:pPr>
            <a:fld id="{E01C342C-C91B-4095-B451-26060FCB931E}" type="slidenum">
              <a:rPr lang="en-US" sz="1400"/>
              <a:pPr algn="r">
                <a:defRPr/>
              </a:pPr>
              <a:t>54</a:t>
            </a:fld>
            <a:endParaRPr lang="en-US" sz="1400"/>
          </a:p>
        </p:txBody>
      </p:sp>
      <p:pic>
        <p:nvPicPr>
          <p:cNvPr id="62469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288" y="2447925"/>
            <a:ext cx="7123112" cy="372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</p:cSld>
  <p:clrMapOvr>
    <a:masterClrMapping/>
  </p:clrMapOvr>
  <p:transition advTm="10000">
    <p:fade thruBlk="1"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Run-time System Configuration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r">
              <a:defRPr/>
            </a:pPr>
            <a:fld id="{61718DC9-1A2F-4EB8-B152-60AB0A872621}" type="slidenum">
              <a:rPr lang="en-US" sz="1400"/>
              <a:pPr algn="r">
                <a:defRPr/>
              </a:pPr>
              <a:t>55</a:t>
            </a:fld>
            <a:endParaRPr lang="en-US" sz="1400"/>
          </a:p>
        </p:txBody>
      </p:sp>
      <p:sp>
        <p:nvSpPr>
          <p:cNvPr id="63492" name="Date Placeholder 6"/>
          <p:cNvSpPr>
            <a:spLocks noGrp="1"/>
          </p:cNvSpPr>
          <p:nvPr>
            <p:ph type="dt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2B57002-DB7D-4271-B972-9BFE9ADCAB3B}" type="datetime1">
              <a:rPr lang="en-US" altLang="en-US" sz="1400" smtClean="0">
                <a:solidFill>
                  <a:srgbClr val="A2C1FE"/>
                </a:solidFill>
                <a:latin typeface="Arial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2/24/2014</a:t>
            </a:fld>
            <a:endParaRPr lang="en-US" altLang="en-US" sz="1400" smtClean="0">
              <a:solidFill>
                <a:srgbClr val="A2C1FE"/>
              </a:solidFill>
              <a:latin typeface="Arial" pitchFamily="34" charset="0"/>
            </a:endParaRPr>
          </a:p>
        </p:txBody>
      </p:sp>
      <p:sp>
        <p:nvSpPr>
          <p:cNvPr id="63493" name="Rectangle 7"/>
          <p:cNvSpPr>
            <a:spLocks noChangeArrowheads="1"/>
          </p:cNvSpPr>
          <p:nvPr/>
        </p:nvSpPr>
        <p:spPr bwMode="auto">
          <a:xfrm>
            <a:off x="2362200" y="2209800"/>
            <a:ext cx="1841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itchFamily="34" charset="0"/>
            </a:endParaRPr>
          </a:p>
        </p:txBody>
      </p:sp>
      <p:sp>
        <p:nvSpPr>
          <p:cNvPr id="63494" name="Content Placeholder 8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altLang="en-US" smtClean="0"/>
              <a:t>I/O Driver Configuration</a:t>
            </a:r>
          </a:p>
          <a:p>
            <a:r>
              <a:rPr lang="en-US" altLang="en-US" smtClean="0"/>
              <a:t>Execution Rate</a:t>
            </a:r>
          </a:p>
          <a:p>
            <a:r>
              <a:rPr lang="en-US" altLang="en-US" smtClean="0"/>
              <a:t>Audio Device Order</a:t>
            </a:r>
          </a:p>
          <a:p>
            <a:r>
              <a:rPr lang="en-US" altLang="en-US" smtClean="0"/>
              <a:t>Networked Audio Configuration</a:t>
            </a:r>
          </a:p>
          <a:p>
            <a:pPr lvl="1"/>
            <a:r>
              <a:rPr lang="en-US" altLang="en-US" smtClean="0"/>
              <a:t>(DIS and HLA)</a:t>
            </a:r>
          </a:p>
          <a:p>
            <a:pPr>
              <a:buFont typeface="Arial" pitchFamily="34" charset="0"/>
              <a:buNone/>
            </a:pPr>
            <a:endParaRPr lang="en-US" altLang="en-US" smtClean="0"/>
          </a:p>
        </p:txBody>
      </p:sp>
    </p:spTree>
  </p:cSld>
  <p:clrMapOvr>
    <a:masterClrMapping/>
  </p:clrMapOvr>
  <p:transition advTm="10000"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4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dirty="0"/>
              <a:t>I/O Driver Configuration</a:t>
            </a:r>
          </a:p>
        </p:txBody>
      </p:sp>
      <p:sp>
        <p:nvSpPr>
          <p:cNvPr id="64515" name="Date Placeholder 5"/>
          <p:cNvSpPr>
            <a:spLocks noGrp="1"/>
          </p:cNvSpPr>
          <p:nvPr>
            <p:ph type="dt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98922D5-663D-47EE-98C8-F853A995C027}" type="datetime1">
              <a:rPr lang="en-US" altLang="en-US" sz="1400" smtClean="0">
                <a:solidFill>
                  <a:srgbClr val="A2C1FE"/>
                </a:solidFill>
                <a:latin typeface="Arial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2/24/2014</a:t>
            </a:fld>
            <a:endParaRPr lang="en-US" altLang="en-US" sz="1400" smtClean="0">
              <a:solidFill>
                <a:srgbClr val="A2C1FE"/>
              </a:solidFill>
              <a:latin typeface="Arial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r">
              <a:defRPr/>
            </a:pPr>
            <a:fld id="{7D271BC9-4319-495A-B674-267C05F3A6C0}" type="slidenum">
              <a:rPr lang="en-US" sz="1400"/>
              <a:pPr algn="r">
                <a:defRPr/>
              </a:pPr>
              <a:t>56</a:t>
            </a:fld>
            <a:endParaRPr lang="en-US" sz="1400"/>
          </a:p>
        </p:txBody>
      </p:sp>
      <p:pic>
        <p:nvPicPr>
          <p:cNvPr id="6451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238" y="2514600"/>
            <a:ext cx="6996112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64518" name="Oval 4"/>
          <p:cNvSpPr>
            <a:spLocks noChangeArrowheads="1"/>
          </p:cNvSpPr>
          <p:nvPr/>
        </p:nvSpPr>
        <p:spPr bwMode="auto">
          <a:xfrm>
            <a:off x="1066800" y="2362200"/>
            <a:ext cx="1287463" cy="1143000"/>
          </a:xfrm>
          <a:prstGeom prst="ellipse">
            <a:avLst/>
          </a:prstGeom>
          <a:noFill/>
          <a:ln w="57150">
            <a:solidFill>
              <a:srgbClr val="C00000"/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</p:spTree>
  </p:cSld>
  <p:clrMapOvr>
    <a:masterClrMapping/>
  </p:clrMapOvr>
  <p:transition advTm="10000">
    <p:fade thruBlk="1"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I/O Driver Configuration</a:t>
            </a:r>
          </a:p>
        </p:txBody>
      </p:sp>
      <p:sp>
        <p:nvSpPr>
          <p:cNvPr id="65539" name="Content Placeholder 8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altLang="en-US" smtClean="0"/>
              <a:t>Most Drivers are Installed Separately</a:t>
            </a:r>
          </a:p>
          <a:p>
            <a:r>
              <a:rPr lang="en-US" altLang="en-US" smtClean="0"/>
              <a:t>Each Driver has Its Own Configuration User Interface</a:t>
            </a:r>
          </a:p>
          <a:p>
            <a:pPr>
              <a:buFont typeface="Arial" pitchFamily="34" charset="0"/>
              <a:buNone/>
            </a:pPr>
            <a:endParaRPr lang="en-US" altLang="en-US" smtClean="0"/>
          </a:p>
        </p:txBody>
      </p:sp>
      <p:sp>
        <p:nvSpPr>
          <p:cNvPr id="65540" name="Date Placeholder 5"/>
          <p:cNvSpPr>
            <a:spLocks noGrp="1"/>
          </p:cNvSpPr>
          <p:nvPr>
            <p:ph type="dt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6975BCF-6C39-4A23-965F-A188DCA73A23}" type="datetime1">
              <a:rPr lang="en-US" altLang="en-US" sz="1400" smtClean="0">
                <a:solidFill>
                  <a:srgbClr val="A2C1FE"/>
                </a:solidFill>
                <a:latin typeface="Arial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2/24/2014</a:t>
            </a:fld>
            <a:endParaRPr lang="en-US" altLang="en-US" sz="1400" smtClean="0">
              <a:solidFill>
                <a:srgbClr val="A2C1FE"/>
              </a:solidFill>
              <a:latin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r">
              <a:defRPr/>
            </a:pPr>
            <a:fld id="{BBD16270-A636-48CF-967F-801274E087D4}" type="slidenum">
              <a:rPr lang="en-US" sz="1400"/>
              <a:pPr algn="r">
                <a:defRPr/>
              </a:pPr>
              <a:t>57</a:t>
            </a:fld>
            <a:endParaRPr lang="en-US" sz="1400"/>
          </a:p>
        </p:txBody>
      </p:sp>
      <p:sp>
        <p:nvSpPr>
          <p:cNvPr id="65542" name="Rectangle 7"/>
          <p:cNvSpPr>
            <a:spLocks noChangeArrowheads="1"/>
          </p:cNvSpPr>
          <p:nvPr/>
        </p:nvSpPr>
        <p:spPr bwMode="auto">
          <a:xfrm>
            <a:off x="2286000" y="2967038"/>
            <a:ext cx="4572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itchFamily="34" charset="0"/>
            </a:endParaRPr>
          </a:p>
        </p:txBody>
      </p:sp>
    </p:spTree>
  </p:cSld>
  <p:clrMapOvr>
    <a:masterClrMapping/>
  </p:clrMapOvr>
  <p:transition advTm="10000"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Configuration</a:t>
            </a:r>
            <a:r>
              <a:rPr lang="en-US" sz="4000" dirty="0" smtClean="0"/>
              <a:t> is Saved in .VNE File</a:t>
            </a:r>
          </a:p>
        </p:txBody>
      </p:sp>
      <p:sp>
        <p:nvSpPr>
          <p:cNvPr id="66563" name="Date Placeholder 9"/>
          <p:cNvSpPr>
            <a:spLocks noGrp="1"/>
          </p:cNvSpPr>
          <p:nvPr>
            <p:ph type="dt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3D99E0F-C7A0-4C3A-BA4C-EC4758FB45C3}" type="datetime1">
              <a:rPr lang="en-US" altLang="en-US" sz="1400" smtClean="0">
                <a:solidFill>
                  <a:srgbClr val="A2C1FE"/>
                </a:solidFill>
                <a:latin typeface="Arial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2/24/2014</a:t>
            </a:fld>
            <a:endParaRPr lang="en-US" altLang="en-US" sz="1400" smtClean="0">
              <a:solidFill>
                <a:srgbClr val="A2C1FE"/>
              </a:solidFill>
              <a:latin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r">
              <a:defRPr/>
            </a:pPr>
            <a:fld id="{CF67B93A-F47D-44BE-8E7C-3AD2511C9282}" type="slidenum">
              <a:rPr lang="en-US" sz="1400"/>
              <a:pPr algn="r">
                <a:defRPr/>
              </a:pPr>
              <a:t>58</a:t>
            </a:fld>
            <a:endParaRPr lang="en-US" sz="1400"/>
          </a:p>
        </p:txBody>
      </p:sp>
      <p:pic>
        <p:nvPicPr>
          <p:cNvPr id="6656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4038600"/>
            <a:ext cx="1981200" cy="214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66566" name="Line 6"/>
          <p:cNvSpPr>
            <a:spLocks noChangeShapeType="1"/>
          </p:cNvSpPr>
          <p:nvPr/>
        </p:nvSpPr>
        <p:spPr bwMode="auto">
          <a:xfrm>
            <a:off x="3211513" y="2930525"/>
            <a:ext cx="1265237" cy="0"/>
          </a:xfrm>
          <a:prstGeom prst="line">
            <a:avLst/>
          </a:prstGeom>
          <a:noFill/>
          <a:ln w="111125">
            <a:solidFill>
              <a:srgbClr val="C00000"/>
            </a:solidFill>
            <a:round/>
            <a:headEnd type="arrow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6567" name="Text Box 8"/>
          <p:cNvSpPr txBox="1">
            <a:spLocks noChangeArrowheads="1"/>
          </p:cNvSpPr>
          <p:nvPr/>
        </p:nvSpPr>
        <p:spPr bwMode="auto">
          <a:xfrm>
            <a:off x="6934200" y="5029200"/>
            <a:ext cx="13335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/>
              <a:t>.VNE File</a:t>
            </a:r>
          </a:p>
        </p:txBody>
      </p:sp>
      <p:sp>
        <p:nvSpPr>
          <p:cNvPr id="66568" name="Line 9"/>
          <p:cNvSpPr>
            <a:spLocks noChangeShapeType="1"/>
          </p:cNvSpPr>
          <p:nvPr/>
        </p:nvSpPr>
        <p:spPr bwMode="auto">
          <a:xfrm flipV="1">
            <a:off x="4419600" y="2908300"/>
            <a:ext cx="0" cy="1054100"/>
          </a:xfrm>
          <a:prstGeom prst="line">
            <a:avLst/>
          </a:prstGeom>
          <a:noFill/>
          <a:ln w="111125">
            <a:solidFill>
              <a:srgbClr val="C00000"/>
            </a:solidFill>
            <a:round/>
            <a:headEnd type="arrow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6569" name="Line 10"/>
          <p:cNvSpPr>
            <a:spLocks noChangeShapeType="1"/>
          </p:cNvSpPr>
          <p:nvPr/>
        </p:nvSpPr>
        <p:spPr bwMode="auto">
          <a:xfrm>
            <a:off x="5715000" y="5257800"/>
            <a:ext cx="1219200" cy="0"/>
          </a:xfrm>
          <a:prstGeom prst="line">
            <a:avLst/>
          </a:prstGeom>
          <a:noFill/>
          <a:ln w="111125">
            <a:solidFill>
              <a:srgbClr val="C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1143000" y="2667000"/>
            <a:ext cx="1978025" cy="461963"/>
          </a:xfrm>
          <a:prstGeom prst="rect">
            <a:avLst/>
          </a:prstGeom>
          <a:solidFill>
            <a:srgbClr val="7030A0"/>
          </a:solidFill>
          <a:ln w="38100">
            <a:noFill/>
            <a:miter lim="800000"/>
            <a:headEnd type="none" w="sm" len="sm"/>
            <a:tailEnd type="none" w="sm" len="sm"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>
                <a:latin typeface="Calibri" pitchFamily="34" charset="0"/>
              </a:rPr>
              <a:t>CONFIG</a:t>
            </a:r>
          </a:p>
        </p:txBody>
      </p:sp>
    </p:spTree>
  </p:cSld>
  <p:clrMapOvr>
    <a:masterClrMapping/>
  </p:clrMapOvr>
  <p:transition advTm="10000">
    <p:fade thruBlk="1"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V</a:t>
            </a:r>
            <a:r>
              <a:rPr lang="en-US" dirty="0" smtClean="0">
                <a:cs typeface="Times New Roman" pitchFamily="18" charset="0"/>
              </a:rPr>
              <a:t>+</a:t>
            </a:r>
            <a:r>
              <a:rPr lang="en-US" dirty="0" smtClean="0"/>
              <a:t> Development System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  <a:defRPr/>
            </a:pPr>
            <a:r>
              <a:rPr lang="en-US" dirty="0" smtClean="0"/>
              <a:t>User Enters/Edits a Design</a:t>
            </a:r>
          </a:p>
          <a:p>
            <a:pPr>
              <a:buFont typeface="Arial" charset="0"/>
              <a:buNone/>
              <a:defRPr/>
            </a:pPr>
            <a:r>
              <a:rPr lang="en-US" dirty="0" smtClean="0"/>
              <a:t>2.  User Presses the Play Button</a:t>
            </a:r>
          </a:p>
          <a:p>
            <a:pPr marL="514350" indent="-514350">
              <a:buFont typeface="Arial" charset="0"/>
              <a:buAutoNum type="arabicPeriod" startAt="3"/>
              <a:defRPr/>
            </a:pPr>
            <a:r>
              <a:rPr lang="en-US" dirty="0" smtClean="0"/>
              <a:t>V+ Editor Checks for Visual Errors</a:t>
            </a:r>
          </a:p>
          <a:p>
            <a:pPr marL="514350" indent="-514350">
              <a:buFont typeface="Arial" charset="0"/>
              <a:buAutoNum type="arabicPeriod" startAt="3"/>
              <a:defRPr/>
            </a:pPr>
            <a:r>
              <a:rPr lang="en-US" dirty="0" smtClean="0"/>
              <a:t>Error Messages Printed to Editor Message Window</a:t>
            </a:r>
            <a:endParaRPr lang="en-US" dirty="0"/>
          </a:p>
        </p:txBody>
      </p:sp>
      <p:sp>
        <p:nvSpPr>
          <p:cNvPr id="67588" name="Date Placeholder 5"/>
          <p:cNvSpPr>
            <a:spLocks noGrp="1"/>
          </p:cNvSpPr>
          <p:nvPr>
            <p:ph type="dt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FE949EF-A7FB-4DDB-95B2-4FA3B2844B3B}" type="datetime1">
              <a:rPr lang="en-US" altLang="en-US" sz="1400" smtClean="0">
                <a:solidFill>
                  <a:srgbClr val="A2C1FE"/>
                </a:solidFill>
                <a:latin typeface="Arial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2/24/2014</a:t>
            </a:fld>
            <a:endParaRPr lang="en-US" altLang="en-US" sz="1400" smtClean="0">
              <a:solidFill>
                <a:srgbClr val="A2C1FE"/>
              </a:solidFill>
              <a:latin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r">
              <a:defRPr/>
            </a:pPr>
            <a:fld id="{1581B2C2-AC4A-4831-AD92-8D497067E769}" type="slidenum">
              <a:rPr lang="en-US" sz="1400"/>
              <a:pPr algn="r">
                <a:defRPr/>
              </a:pPr>
              <a:t>59</a:t>
            </a:fld>
            <a:endParaRPr lang="en-US" sz="1400"/>
          </a:p>
        </p:txBody>
      </p:sp>
      <p:sp>
        <p:nvSpPr>
          <p:cNvPr id="67590" name="Rectangle 6"/>
          <p:cNvSpPr>
            <a:spLocks noChangeArrowheads="1"/>
          </p:cNvSpPr>
          <p:nvPr/>
        </p:nvSpPr>
        <p:spPr bwMode="auto">
          <a:xfrm>
            <a:off x="2362200" y="2286000"/>
            <a:ext cx="18415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itchFamily="34" charset="0"/>
            </a:endParaRPr>
          </a:p>
        </p:txBody>
      </p:sp>
    </p:spTree>
  </p:cSld>
  <p:clrMapOvr>
    <a:masterClrMapping/>
  </p:clrMapOvr>
  <p:transition advTm="10000"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150" r="33333"/>
          <a:stretch>
            <a:fillRect/>
          </a:stretch>
        </p:blipFill>
        <p:spPr bwMode="auto">
          <a:xfrm>
            <a:off x="1146175" y="2438400"/>
            <a:ext cx="6851650" cy="367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Open Pin Error</a:t>
            </a:r>
            <a:endParaRPr lang="en-US" dirty="0"/>
          </a:p>
        </p:txBody>
      </p:sp>
      <p:sp>
        <p:nvSpPr>
          <p:cNvPr id="68612" name="Date Placeholder 6"/>
          <p:cNvSpPr>
            <a:spLocks noGrp="1"/>
          </p:cNvSpPr>
          <p:nvPr>
            <p:ph type="dt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74CB6FB-C130-4131-97F3-2B01F88CA8F5}" type="datetime1">
              <a:rPr lang="en-US" altLang="en-US" sz="1400" smtClean="0">
                <a:solidFill>
                  <a:srgbClr val="A2C1FE"/>
                </a:solidFill>
                <a:latin typeface="Arial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2/24/2014</a:t>
            </a:fld>
            <a:endParaRPr lang="en-US" altLang="en-US" sz="1400" smtClean="0">
              <a:solidFill>
                <a:srgbClr val="A2C1FE"/>
              </a:solidFill>
              <a:latin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6629400" y="6324600"/>
            <a:ext cx="2133600" cy="365125"/>
          </a:xfrm>
        </p:spPr>
        <p:txBody>
          <a:bodyPr/>
          <a:lstStyle/>
          <a:p>
            <a:pPr algn="r">
              <a:defRPr/>
            </a:pPr>
            <a:fld id="{41E9EEB5-A5A0-447F-8ED4-FC7067DC3A02}" type="slidenum">
              <a:rPr lang="en-US" sz="1400"/>
              <a:pPr algn="r">
                <a:defRPr/>
              </a:pPr>
              <a:t>60</a:t>
            </a:fld>
            <a:endParaRPr lang="en-US" sz="1400"/>
          </a:p>
        </p:txBody>
      </p:sp>
      <p:sp>
        <p:nvSpPr>
          <p:cNvPr id="68614" name="Oval 4"/>
          <p:cNvSpPr>
            <a:spLocks noChangeArrowheads="1"/>
          </p:cNvSpPr>
          <p:nvPr/>
        </p:nvSpPr>
        <p:spPr bwMode="auto">
          <a:xfrm>
            <a:off x="4419600" y="2971800"/>
            <a:ext cx="541338" cy="609600"/>
          </a:xfrm>
          <a:prstGeom prst="ellipse">
            <a:avLst/>
          </a:prstGeom>
          <a:noFill/>
          <a:ln w="69850">
            <a:solidFill>
              <a:srgbClr val="C00000"/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68615" name="Oval 6"/>
          <p:cNvSpPr>
            <a:spLocks noChangeArrowheads="1"/>
          </p:cNvSpPr>
          <p:nvPr/>
        </p:nvSpPr>
        <p:spPr bwMode="auto">
          <a:xfrm>
            <a:off x="3124200" y="4953000"/>
            <a:ext cx="838200" cy="685800"/>
          </a:xfrm>
          <a:prstGeom prst="ellipse">
            <a:avLst/>
          </a:prstGeom>
          <a:noFill/>
          <a:ln w="69850">
            <a:solidFill>
              <a:srgbClr val="C00000"/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</p:spTree>
  </p:cSld>
  <p:clrMapOvr>
    <a:masterClrMapping/>
  </p:clrMapOvr>
  <p:transition advTm="10000">
    <p:fade thruBlk="1"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5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V</a:t>
            </a:r>
            <a:r>
              <a:rPr lang="en-US" dirty="0" smtClean="0">
                <a:cs typeface="Times New Roman" pitchFamily="18" charset="0"/>
              </a:rPr>
              <a:t>+</a:t>
            </a:r>
            <a:r>
              <a:rPr lang="en-US" dirty="0" smtClean="0"/>
              <a:t> Development </a:t>
            </a:r>
            <a:r>
              <a:rPr lang="en-US" dirty="0"/>
              <a:t>System</a:t>
            </a:r>
          </a:p>
        </p:txBody>
      </p:sp>
      <p:sp>
        <p:nvSpPr>
          <p:cNvPr id="69635" name="Content Placeholder 6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altLang="en-US" smtClean="0"/>
              <a:t>Once All Errors Are Cleared:</a:t>
            </a:r>
          </a:p>
          <a:p>
            <a:pPr lvl="1"/>
            <a:r>
              <a:rPr lang="en-US" altLang="en-US" smtClean="0"/>
              <a:t>V+ submits design to the Run-time System</a:t>
            </a:r>
          </a:p>
          <a:p>
            <a:r>
              <a:rPr lang="en-US" altLang="en-US" smtClean="0"/>
              <a:t>When the Design is Submitted, the Following Message Appears:</a:t>
            </a:r>
          </a:p>
          <a:p>
            <a:pPr lvl="1"/>
            <a:r>
              <a:rPr lang="en-US" altLang="en-US" smtClean="0"/>
              <a:t>“Trying to Start Platform”</a:t>
            </a:r>
          </a:p>
          <a:p>
            <a:endParaRPr lang="en-US" altLang="en-US" smtClean="0"/>
          </a:p>
        </p:txBody>
      </p:sp>
      <p:sp>
        <p:nvSpPr>
          <p:cNvPr id="69636" name="Date Placeholder 4"/>
          <p:cNvSpPr>
            <a:spLocks noGrp="1"/>
          </p:cNvSpPr>
          <p:nvPr>
            <p:ph type="dt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8012AC4-2364-47AF-809A-BCFAD78EF382}" type="datetime1">
              <a:rPr lang="en-US" altLang="en-US" sz="1400" smtClean="0">
                <a:solidFill>
                  <a:srgbClr val="A2C1FE"/>
                </a:solidFill>
                <a:latin typeface="Arial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2/24/2014</a:t>
            </a:fld>
            <a:endParaRPr lang="en-US" altLang="en-US" sz="1400" smtClean="0">
              <a:solidFill>
                <a:srgbClr val="A2C1FE"/>
              </a:solidFill>
              <a:latin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r">
              <a:defRPr/>
            </a:pPr>
            <a:fld id="{3F19C3BF-6E41-433A-87A6-F9EA77034852}" type="slidenum">
              <a:rPr lang="en-US" sz="1400"/>
              <a:pPr algn="r">
                <a:defRPr/>
              </a:pPr>
              <a:t>61</a:t>
            </a:fld>
            <a:endParaRPr lang="en-US" sz="1400"/>
          </a:p>
        </p:txBody>
      </p:sp>
    </p:spTree>
  </p:cSld>
  <p:clrMapOvr>
    <a:masterClrMapping/>
  </p:clrMapOvr>
  <p:transition advTm="10000">
    <p:fade thruBlk="1"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5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Design Time Object List (DTOL)</a:t>
            </a:r>
          </a:p>
        </p:txBody>
      </p:sp>
      <p:sp>
        <p:nvSpPr>
          <p:cNvPr id="70659" name="Content Placeholder 6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The Run-time System then begins the process of trying to run the DTOL.</a:t>
            </a:r>
          </a:p>
          <a:p>
            <a:pPr eaLnBrk="1" hangingPunct="1">
              <a:buFont typeface="Arial" pitchFamily="34" charset="0"/>
              <a:buNone/>
            </a:pPr>
            <a:endParaRPr lang="en-US" altLang="en-US" smtClean="0"/>
          </a:p>
          <a:p>
            <a:pPr eaLnBrk="1" hangingPunct="1"/>
            <a:endParaRPr lang="en-US" altLang="en-US" smtClean="0"/>
          </a:p>
        </p:txBody>
      </p:sp>
      <p:sp>
        <p:nvSpPr>
          <p:cNvPr id="70660" name="Date Placeholder 4"/>
          <p:cNvSpPr>
            <a:spLocks noGrp="1"/>
          </p:cNvSpPr>
          <p:nvPr>
            <p:ph type="dt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F0195E1-1173-4337-BB6B-6A38E47144A3}" type="datetime1">
              <a:rPr lang="en-US" altLang="en-US" sz="1400" smtClean="0">
                <a:solidFill>
                  <a:srgbClr val="A2C1FE"/>
                </a:solidFill>
                <a:latin typeface="Arial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2/24/2014</a:t>
            </a:fld>
            <a:endParaRPr lang="en-US" altLang="en-US" sz="1400" smtClean="0">
              <a:solidFill>
                <a:srgbClr val="A2C1FE"/>
              </a:solidFill>
              <a:latin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r">
              <a:defRPr/>
            </a:pPr>
            <a:fld id="{F409F4EA-72D8-4979-874E-4D46329059A0}" type="slidenum">
              <a:rPr lang="en-US" sz="1400"/>
              <a:pPr algn="r">
                <a:defRPr/>
              </a:pPr>
              <a:t>62</a:t>
            </a:fld>
            <a:endParaRPr lang="en-US" sz="1400"/>
          </a:p>
        </p:txBody>
      </p:sp>
    </p:spTree>
  </p:cSld>
  <p:clrMapOvr>
    <a:masterClrMapping/>
  </p:clrMapOvr>
  <p:transition advTm="10000">
    <p:fade thruBlk="1"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>
              <a:defRPr/>
            </a:pPr>
            <a:fld id="{B9DFB962-EE75-4B21-9834-A79862D4AC87}" type="slidenum">
              <a:rPr lang="en-US" sz="1400"/>
              <a:pPr algn="r">
                <a:defRPr/>
              </a:pPr>
              <a:t>63</a:t>
            </a:fld>
            <a:endParaRPr lang="en-US" sz="1400" dirty="0"/>
          </a:p>
        </p:txBody>
      </p:sp>
      <p:sp>
        <p:nvSpPr>
          <p:cNvPr id="3676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2400" y="1219200"/>
            <a:ext cx="8991600" cy="6858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DTOL Submission</a:t>
            </a:r>
          </a:p>
        </p:txBody>
      </p:sp>
      <p:sp>
        <p:nvSpPr>
          <p:cNvPr id="71684" name="Line 6"/>
          <p:cNvSpPr>
            <a:spLocks noChangeShapeType="1"/>
          </p:cNvSpPr>
          <p:nvPr/>
        </p:nvSpPr>
        <p:spPr bwMode="auto">
          <a:xfrm>
            <a:off x="4191000" y="2895600"/>
            <a:ext cx="1343025" cy="0"/>
          </a:xfrm>
          <a:prstGeom prst="line">
            <a:avLst/>
          </a:prstGeom>
          <a:noFill/>
          <a:ln w="111125">
            <a:solidFill>
              <a:srgbClr val="C00000"/>
            </a:solidFill>
            <a:round/>
            <a:headEnd type="none" w="sm" len="sm"/>
            <a:tailEnd type="arrow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685" name="Line 9"/>
          <p:cNvSpPr>
            <a:spLocks noChangeShapeType="1"/>
          </p:cNvSpPr>
          <p:nvPr/>
        </p:nvSpPr>
        <p:spPr bwMode="auto">
          <a:xfrm flipH="1">
            <a:off x="6324600" y="3200400"/>
            <a:ext cx="0" cy="762000"/>
          </a:xfrm>
          <a:prstGeom prst="line">
            <a:avLst/>
          </a:prstGeom>
          <a:noFill/>
          <a:ln w="111125">
            <a:solidFill>
              <a:srgbClr val="C00000"/>
            </a:solidFill>
            <a:round/>
            <a:headEnd type="none" w="sm" len="sm"/>
            <a:tailEnd type="arrow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71686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667000"/>
            <a:ext cx="3295650" cy="220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71687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3962400"/>
            <a:ext cx="2438400" cy="169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9" name="Date Placeholder 8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781CFA49-2461-4365-9DB3-E88A24AD86C1}" type="datetime1">
              <a:rPr lang="en-US" sz="1400"/>
              <a:pPr>
                <a:defRPr/>
              </a:pPr>
              <a:t>2/24/2014</a:t>
            </a:fld>
            <a:endParaRPr lang="en-US" sz="1400" dirty="0"/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5562600" y="2667000"/>
            <a:ext cx="1447800" cy="461665"/>
          </a:xfrm>
          <a:prstGeom prst="rect">
            <a:avLst/>
          </a:prstGeom>
          <a:solidFill>
            <a:srgbClr val="7030A0"/>
          </a:solidFill>
          <a:ln w="38100">
            <a:noFill/>
            <a:miter lim="800000"/>
            <a:headEnd type="none" w="sm" len="sm"/>
            <a:tailEnd type="none" w="sm" len="sm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b="1" dirty="0">
                <a:solidFill>
                  <a:srgbClr val="66FF66"/>
                </a:solidFill>
                <a:latin typeface="Calibri" pitchFamily="34" charset="0"/>
              </a:rPr>
              <a:t>   </a:t>
            </a:r>
            <a:r>
              <a:rPr lang="en-US" dirty="0">
                <a:latin typeface="Calibri" pitchFamily="34" charset="0"/>
              </a:rPr>
              <a:t>DTOL</a:t>
            </a:r>
            <a:r>
              <a:rPr lang="en-US" dirty="0">
                <a:solidFill>
                  <a:srgbClr val="66FF66"/>
                </a:solidFill>
                <a:latin typeface="Calibri" pitchFamily="34" charset="0"/>
              </a:rPr>
              <a:t>	</a:t>
            </a:r>
          </a:p>
        </p:txBody>
      </p:sp>
    </p:spTree>
  </p:cSld>
  <p:clrMapOvr>
    <a:masterClrMapping/>
  </p:clrMapOvr>
  <p:transition advTm="10000">
    <p:fade thruBlk="1"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Run-time System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r">
              <a:defRPr/>
            </a:pPr>
            <a:fld id="{E209B4F4-8120-4CFC-9DDA-349DED8E8389}" type="slidenum">
              <a:rPr lang="en-US" sz="1400"/>
              <a:pPr algn="r">
                <a:defRPr/>
              </a:pPr>
              <a:t>64</a:t>
            </a:fld>
            <a:endParaRPr lang="en-US" sz="1400"/>
          </a:p>
        </p:txBody>
      </p:sp>
      <p:sp>
        <p:nvSpPr>
          <p:cNvPr id="72708" name="Date Placeholder 5"/>
          <p:cNvSpPr>
            <a:spLocks noGrp="1"/>
          </p:cNvSpPr>
          <p:nvPr>
            <p:ph type="dt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9305EB9-8F9D-4F46-9B6C-F3149C4EC3CD}" type="datetime1">
              <a:rPr lang="en-US" altLang="en-US" sz="1400" smtClean="0">
                <a:solidFill>
                  <a:srgbClr val="A2C1FE"/>
                </a:solidFill>
                <a:latin typeface="Arial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2/24/2014</a:t>
            </a:fld>
            <a:endParaRPr lang="en-US" altLang="en-US" sz="1400" smtClean="0">
              <a:solidFill>
                <a:srgbClr val="A2C1FE"/>
              </a:solidFill>
              <a:latin typeface="Arial" pitchFamily="34" charset="0"/>
            </a:endParaRPr>
          </a:p>
        </p:txBody>
      </p:sp>
      <p:sp>
        <p:nvSpPr>
          <p:cNvPr id="72709" name="Rectangle 6"/>
          <p:cNvSpPr>
            <a:spLocks noChangeArrowheads="1"/>
          </p:cNvSpPr>
          <p:nvPr/>
        </p:nvSpPr>
        <p:spPr bwMode="auto">
          <a:xfrm>
            <a:off x="2895600" y="2057400"/>
            <a:ext cx="1841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itchFamily="34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514350" indent="-514350">
              <a:buFont typeface="Arial" charset="0"/>
              <a:buAutoNum type="arabicPeriod"/>
              <a:defRPr/>
            </a:pPr>
            <a:r>
              <a:rPr lang="en-US" dirty="0" smtClean="0"/>
              <a:t>Accepts DTOL From Editor</a:t>
            </a:r>
          </a:p>
          <a:p>
            <a:pPr marL="514350" indent="-514350">
              <a:buFont typeface="Arial" charset="0"/>
              <a:buAutoNum type="arabicPeriod"/>
              <a:defRPr/>
            </a:pPr>
            <a:r>
              <a:rPr lang="en-US" dirty="0" smtClean="0"/>
              <a:t>Verifies Objects Are In Inventory</a:t>
            </a:r>
          </a:p>
          <a:p>
            <a:pPr marL="514350" indent="-514350">
              <a:buFont typeface="Arial" charset="0"/>
              <a:buAutoNum type="arabicPeriod"/>
              <a:defRPr/>
            </a:pPr>
            <a:r>
              <a:rPr lang="en-US" dirty="0" smtClean="0"/>
              <a:t>Verifies Ports Are In Inventory</a:t>
            </a:r>
          </a:p>
          <a:p>
            <a:pPr marL="514350" indent="-514350">
              <a:buFont typeface="Arial" charset="0"/>
              <a:buAutoNum type="arabicPeriod"/>
              <a:defRPr/>
            </a:pPr>
            <a:r>
              <a:rPr lang="en-US" dirty="0" smtClean="0"/>
              <a:t>Tries To Start Objects and Devices</a:t>
            </a:r>
          </a:p>
          <a:p>
            <a:pPr>
              <a:buFont typeface="Arial" charset="0"/>
              <a:buNone/>
              <a:defRPr/>
            </a:pPr>
            <a:endParaRPr lang="en-US" b="1" dirty="0"/>
          </a:p>
        </p:txBody>
      </p:sp>
    </p:spTree>
  </p:cSld>
  <p:clrMapOvr>
    <a:masterClrMapping/>
  </p:clrMapOvr>
  <p:transition advTm="10000"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6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Run-time System Message </a:t>
            </a:r>
            <a:r>
              <a:rPr lang="en-US" dirty="0"/>
              <a:t>Window</a:t>
            </a:r>
          </a:p>
        </p:txBody>
      </p:sp>
      <p:sp>
        <p:nvSpPr>
          <p:cNvPr id="73731" name="Date Placeholder 6"/>
          <p:cNvSpPr>
            <a:spLocks noGrp="1"/>
          </p:cNvSpPr>
          <p:nvPr>
            <p:ph type="dt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E9B048A-2CC6-4637-80C0-F53F413F907E}" type="datetime1">
              <a:rPr lang="en-US" altLang="en-US" sz="1400" smtClean="0">
                <a:solidFill>
                  <a:srgbClr val="A2C1FE"/>
                </a:solidFill>
                <a:latin typeface="Arial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2/24/2014</a:t>
            </a:fld>
            <a:endParaRPr lang="en-US" altLang="en-US" sz="1400" smtClean="0">
              <a:solidFill>
                <a:srgbClr val="A2C1FE"/>
              </a:solidFill>
              <a:latin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r">
              <a:defRPr/>
            </a:pPr>
            <a:fld id="{196A5F2A-BDB8-4BDC-82AC-8D027A150A69}" type="slidenum">
              <a:rPr lang="en-US" sz="1400"/>
              <a:pPr algn="r">
                <a:defRPr/>
              </a:pPr>
              <a:t>65</a:t>
            </a:fld>
            <a:endParaRPr lang="en-US" sz="1400"/>
          </a:p>
        </p:txBody>
      </p:sp>
      <p:pic>
        <p:nvPicPr>
          <p:cNvPr id="7373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482850"/>
            <a:ext cx="6186488" cy="324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73734" name="Line 4"/>
          <p:cNvSpPr>
            <a:spLocks noChangeShapeType="1"/>
          </p:cNvSpPr>
          <p:nvPr/>
        </p:nvSpPr>
        <p:spPr bwMode="auto">
          <a:xfrm flipV="1">
            <a:off x="3505200" y="5257800"/>
            <a:ext cx="195263" cy="685800"/>
          </a:xfrm>
          <a:prstGeom prst="line">
            <a:avLst/>
          </a:prstGeom>
          <a:noFill/>
          <a:ln w="79375">
            <a:solidFill>
              <a:srgbClr val="C00000"/>
            </a:solidFill>
            <a:round/>
            <a:headEnd type="none" w="sm" len="sm"/>
            <a:tailEnd type="arrow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3735" name="Text Box 6"/>
          <p:cNvSpPr txBox="1">
            <a:spLocks noChangeArrowheads="1"/>
          </p:cNvSpPr>
          <p:nvPr/>
        </p:nvSpPr>
        <p:spPr bwMode="auto">
          <a:xfrm>
            <a:off x="2057400" y="5867400"/>
            <a:ext cx="26797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/>
              <a:t>Scrollable message area</a:t>
            </a:r>
          </a:p>
        </p:txBody>
      </p:sp>
    </p:spTree>
  </p:cSld>
  <p:clrMapOvr>
    <a:masterClrMapping/>
  </p:clrMapOvr>
  <p:transition advTm="10000">
    <p:fade thruBlk="1"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6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Run-time System </a:t>
            </a:r>
            <a:br>
              <a:rPr lang="en-US" dirty="0" smtClean="0"/>
            </a:br>
            <a:r>
              <a:rPr lang="en-US" dirty="0" smtClean="0"/>
              <a:t>Pre-Execute </a:t>
            </a:r>
            <a:r>
              <a:rPr lang="en-US" dirty="0"/>
              <a:t>Phase</a:t>
            </a:r>
          </a:p>
        </p:txBody>
      </p:sp>
      <p:sp>
        <p:nvSpPr>
          <p:cNvPr id="74755" name="Content Placeholder 5"/>
          <p:cNvSpPr>
            <a:spLocks noGrp="1"/>
          </p:cNvSpPr>
          <p:nvPr>
            <p:ph sz="quarter" idx="13"/>
          </p:nvPr>
        </p:nvSpPr>
        <p:spPr>
          <a:xfrm>
            <a:off x="457200" y="2514600"/>
            <a:ext cx="8229600" cy="3429000"/>
          </a:xfrm>
        </p:spPr>
        <p:txBody>
          <a:bodyPr/>
          <a:lstStyle/>
          <a:p>
            <a:pPr eaLnBrk="1" hangingPunct="1"/>
            <a:r>
              <a:rPr lang="en-US" altLang="en-US" smtClean="0"/>
              <a:t>Each Device and Object May Halt Pre-Execution </a:t>
            </a:r>
          </a:p>
          <a:p>
            <a:pPr lvl="1" eaLnBrk="1" hangingPunct="1"/>
            <a:r>
              <a:rPr lang="en-US" altLang="en-US" smtClean="0"/>
              <a:t>Most will display an error in the message window.</a:t>
            </a:r>
          </a:p>
          <a:p>
            <a:pPr eaLnBrk="1" hangingPunct="1"/>
            <a:r>
              <a:rPr lang="en-US" altLang="en-US" smtClean="0"/>
              <a:t>Once All Objects and Devices Report They Can Start:</a:t>
            </a:r>
          </a:p>
          <a:p>
            <a:pPr lvl="1" eaLnBrk="1" hangingPunct="1"/>
            <a:r>
              <a:rPr lang="en-US" altLang="en-US" smtClean="0"/>
              <a:t>The DTOL is executed.</a:t>
            </a:r>
          </a:p>
          <a:p>
            <a:pPr eaLnBrk="1" hangingPunct="1"/>
            <a:endParaRPr lang="en-US" altLang="en-US" smtClean="0"/>
          </a:p>
        </p:txBody>
      </p:sp>
      <p:sp>
        <p:nvSpPr>
          <p:cNvPr id="74756" name="Date Placeholder 4"/>
          <p:cNvSpPr>
            <a:spLocks noGrp="1"/>
          </p:cNvSpPr>
          <p:nvPr>
            <p:ph type="dt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D8856E3-7B39-4AE3-9CF2-35375CEB081E}" type="datetime1">
              <a:rPr lang="en-US" altLang="en-US" sz="1400" smtClean="0">
                <a:solidFill>
                  <a:srgbClr val="A2C1FE"/>
                </a:solidFill>
                <a:latin typeface="Arial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2/24/2014</a:t>
            </a:fld>
            <a:endParaRPr lang="en-US" altLang="en-US" sz="1400" smtClean="0">
              <a:solidFill>
                <a:srgbClr val="A2C1FE"/>
              </a:solidFill>
              <a:latin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r">
              <a:defRPr/>
            </a:pPr>
            <a:fld id="{D1B8DA62-94A5-4D8F-BECD-9C94ACED7602}" type="slidenum">
              <a:rPr lang="en-US" sz="1400"/>
              <a:pPr algn="r">
                <a:defRPr/>
              </a:pPr>
              <a:t>66</a:t>
            </a:fld>
            <a:endParaRPr lang="en-US" sz="1400"/>
          </a:p>
        </p:txBody>
      </p:sp>
    </p:spTree>
  </p:cSld>
  <p:clrMapOvr>
    <a:masterClrMapping/>
  </p:clrMapOvr>
  <p:transition advTm="10000">
    <p:fade thruBlk="1"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7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Run-time System </a:t>
            </a:r>
            <a:br>
              <a:rPr lang="en-US" dirty="0" smtClean="0"/>
            </a:br>
            <a:r>
              <a:rPr lang="en-US" dirty="0" smtClean="0"/>
              <a:t>Post-Execute </a:t>
            </a:r>
            <a:r>
              <a:rPr lang="en-US" dirty="0"/>
              <a:t>Phase</a:t>
            </a:r>
          </a:p>
        </p:txBody>
      </p:sp>
      <p:sp>
        <p:nvSpPr>
          <p:cNvPr id="75779" name="Content Placeholder 5"/>
          <p:cNvSpPr>
            <a:spLocks noGrp="1"/>
          </p:cNvSpPr>
          <p:nvPr>
            <p:ph sz="quarter" idx="13"/>
          </p:nvPr>
        </p:nvSpPr>
        <p:spPr>
          <a:xfrm>
            <a:off x="457200" y="2514600"/>
            <a:ext cx="8229600" cy="3657600"/>
          </a:xfrm>
        </p:spPr>
        <p:txBody>
          <a:bodyPr/>
          <a:lstStyle/>
          <a:p>
            <a:pPr eaLnBrk="1" hangingPunct="1"/>
            <a:r>
              <a:rPr lang="en-US" altLang="en-US" smtClean="0"/>
              <a:t>Each Device and Object is Asked to Stop During User Stop Commands </a:t>
            </a:r>
          </a:p>
          <a:p>
            <a:pPr eaLnBrk="1" hangingPunct="1"/>
            <a:r>
              <a:rPr lang="en-US" altLang="en-US" smtClean="0"/>
              <a:t>Once All Objects and Devices Report They Can Stop:</a:t>
            </a:r>
          </a:p>
          <a:p>
            <a:pPr lvl="1" eaLnBrk="1" hangingPunct="1"/>
            <a:r>
              <a:rPr lang="en-US" altLang="en-US" smtClean="0"/>
              <a:t>The DTOL execution is halted</a:t>
            </a:r>
          </a:p>
          <a:p>
            <a:pPr lvl="1" eaLnBrk="1" hangingPunct="1"/>
            <a:r>
              <a:rPr lang="en-US" altLang="en-US" smtClean="0"/>
              <a:t>Again, read your message window</a:t>
            </a:r>
          </a:p>
          <a:p>
            <a:pPr lvl="1" eaLnBrk="1" hangingPunct="1">
              <a:buFont typeface="Arial" pitchFamily="34" charset="0"/>
              <a:buNone/>
            </a:pPr>
            <a:endParaRPr lang="en-US" altLang="en-US" smtClean="0"/>
          </a:p>
        </p:txBody>
      </p:sp>
      <p:sp>
        <p:nvSpPr>
          <p:cNvPr id="75780" name="Date Placeholder 4"/>
          <p:cNvSpPr>
            <a:spLocks noGrp="1"/>
          </p:cNvSpPr>
          <p:nvPr>
            <p:ph type="dt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95E58C4E-6A42-48A5-B9B1-D416A256E9E1}" type="datetime1">
              <a:rPr lang="en-US" altLang="en-US" sz="1400" smtClean="0">
                <a:solidFill>
                  <a:srgbClr val="A2C1FE"/>
                </a:solidFill>
                <a:latin typeface="Arial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2/24/2014</a:t>
            </a:fld>
            <a:endParaRPr lang="en-US" altLang="en-US" sz="1400" smtClean="0">
              <a:solidFill>
                <a:srgbClr val="A2C1FE"/>
              </a:solidFill>
              <a:latin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r">
              <a:defRPr/>
            </a:pPr>
            <a:fld id="{AE810D21-F307-4013-985F-BD91C7816382}" type="slidenum">
              <a:rPr lang="en-US" sz="1400"/>
              <a:pPr algn="r">
                <a:defRPr/>
              </a:pPr>
              <a:t>67</a:t>
            </a:fld>
            <a:endParaRPr lang="en-US" sz="1400"/>
          </a:p>
        </p:txBody>
      </p:sp>
    </p:spTree>
  </p:cSld>
  <p:clrMapOvr>
    <a:masterClrMapping/>
  </p:clrMapOvr>
  <p:transition advTm="10000">
    <p:fade thruBlk="1"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.VNE </a:t>
            </a:r>
            <a:r>
              <a:rPr lang="en-US" dirty="0" smtClean="0"/>
              <a:t>File DTOL </a:t>
            </a:r>
            <a:r>
              <a:rPr lang="en-US" dirty="0"/>
              <a:t>and Configuration</a:t>
            </a:r>
          </a:p>
        </p:txBody>
      </p:sp>
      <p:sp>
        <p:nvSpPr>
          <p:cNvPr id="76803" name="Content Placeholder 5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altLang="en-US" smtClean="0"/>
              <a:t>Configuration is always saved with .</a:t>
            </a:r>
            <a:r>
              <a:rPr lang="en-US" altLang="en-US" i="1" smtClean="0"/>
              <a:t>VNE</a:t>
            </a:r>
            <a:r>
              <a:rPr lang="en-US" altLang="en-US" smtClean="0"/>
              <a:t> file.</a:t>
            </a:r>
          </a:p>
          <a:p>
            <a:r>
              <a:rPr lang="en-US" altLang="en-US" smtClean="0"/>
              <a:t>DTOL is only saved if a </a:t>
            </a:r>
            <a:r>
              <a:rPr lang="en-US" altLang="en-US" i="1" smtClean="0"/>
              <a:t>successful execution</a:t>
            </a:r>
            <a:r>
              <a:rPr lang="en-US" altLang="en-US" smtClean="0"/>
              <a:t> has occurred.</a:t>
            </a:r>
          </a:p>
          <a:p>
            <a:pPr>
              <a:buFont typeface="Arial" pitchFamily="34" charset="0"/>
              <a:buNone/>
            </a:pPr>
            <a:endParaRPr lang="en-US" altLang="en-US" smtClean="0"/>
          </a:p>
        </p:txBody>
      </p:sp>
      <p:sp>
        <p:nvSpPr>
          <p:cNvPr id="76804" name="Date Placeholder 4"/>
          <p:cNvSpPr>
            <a:spLocks noGrp="1"/>
          </p:cNvSpPr>
          <p:nvPr>
            <p:ph type="dt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6012903-A931-4E32-9676-B17D2BFFA75C}" type="datetime1">
              <a:rPr lang="en-US" altLang="en-US" sz="1400" smtClean="0">
                <a:solidFill>
                  <a:srgbClr val="A2C1FE"/>
                </a:solidFill>
                <a:latin typeface="Arial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2/24/2014</a:t>
            </a:fld>
            <a:endParaRPr lang="en-US" altLang="en-US" sz="1400" smtClean="0">
              <a:solidFill>
                <a:srgbClr val="A2C1FE"/>
              </a:solidFill>
              <a:latin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r">
              <a:defRPr/>
            </a:pPr>
            <a:fld id="{0AE4F20E-0AD7-454D-9E9E-4B2BC4AE3400}" type="slidenum">
              <a:rPr lang="en-US" sz="1400"/>
              <a:pPr algn="r">
                <a:defRPr/>
              </a:pPr>
              <a:t>68</a:t>
            </a:fld>
            <a:endParaRPr lang="en-US" sz="1400"/>
          </a:p>
        </p:txBody>
      </p:sp>
    </p:spTree>
  </p:cSld>
  <p:clrMapOvr>
    <a:masterClrMapping/>
  </p:clrMapOvr>
  <p:transition advTm="10000">
    <p:fade thruBlk="1"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Configuration is Saved in .VNE File</a:t>
            </a:r>
          </a:p>
        </p:txBody>
      </p:sp>
      <p:sp>
        <p:nvSpPr>
          <p:cNvPr id="77827" name="Date Placeholder 10"/>
          <p:cNvSpPr>
            <a:spLocks noGrp="1"/>
          </p:cNvSpPr>
          <p:nvPr>
            <p:ph type="dt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9DC12CA-34AE-40A0-A169-894FA734E3C5}" type="datetime1">
              <a:rPr lang="en-US" altLang="en-US" sz="1400" smtClean="0">
                <a:solidFill>
                  <a:srgbClr val="A2C1FE"/>
                </a:solidFill>
                <a:latin typeface="Arial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2/24/2014</a:t>
            </a:fld>
            <a:endParaRPr lang="en-US" altLang="en-US" sz="1400" smtClean="0">
              <a:solidFill>
                <a:srgbClr val="A2C1FE"/>
              </a:solidFill>
              <a:latin typeface="Arial" pitchFamily="34" charset="0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r">
              <a:defRPr/>
            </a:pPr>
            <a:fld id="{57C78F14-6B3C-4DFC-8DD3-74E80AB72B18}" type="slidenum">
              <a:rPr lang="en-US" sz="1400"/>
              <a:pPr algn="r">
                <a:defRPr/>
              </a:pPr>
              <a:t>69</a:t>
            </a:fld>
            <a:endParaRPr lang="en-US" sz="1400"/>
          </a:p>
        </p:txBody>
      </p:sp>
      <p:pic>
        <p:nvPicPr>
          <p:cNvPr id="77829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4171950"/>
            <a:ext cx="1670050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77830" name="Line 5"/>
          <p:cNvSpPr>
            <a:spLocks noChangeShapeType="1"/>
          </p:cNvSpPr>
          <p:nvPr/>
        </p:nvSpPr>
        <p:spPr bwMode="auto">
          <a:xfrm>
            <a:off x="3352800" y="3486150"/>
            <a:ext cx="1219200" cy="0"/>
          </a:xfrm>
          <a:prstGeom prst="line">
            <a:avLst/>
          </a:prstGeom>
          <a:noFill/>
          <a:ln w="111125">
            <a:solidFill>
              <a:srgbClr val="C00000"/>
            </a:solidFill>
            <a:round/>
            <a:headEnd type="arrow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7831" name="Text Box 6"/>
          <p:cNvSpPr txBox="1">
            <a:spLocks noChangeArrowheads="1"/>
          </p:cNvSpPr>
          <p:nvPr/>
        </p:nvSpPr>
        <p:spPr bwMode="auto">
          <a:xfrm>
            <a:off x="7162800" y="4857750"/>
            <a:ext cx="1422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/>
              <a:t>.VNE File</a:t>
            </a:r>
          </a:p>
        </p:txBody>
      </p:sp>
      <p:sp>
        <p:nvSpPr>
          <p:cNvPr id="77832" name="Line 7"/>
          <p:cNvSpPr>
            <a:spLocks noChangeShapeType="1"/>
          </p:cNvSpPr>
          <p:nvPr/>
        </p:nvSpPr>
        <p:spPr bwMode="auto">
          <a:xfrm flipV="1">
            <a:off x="4495800" y="3476625"/>
            <a:ext cx="0" cy="695325"/>
          </a:xfrm>
          <a:prstGeom prst="line">
            <a:avLst/>
          </a:prstGeom>
          <a:noFill/>
          <a:ln w="111125">
            <a:solidFill>
              <a:srgbClr val="C00000"/>
            </a:solidFill>
            <a:round/>
            <a:headEnd type="arrow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7833" name="Line 10"/>
          <p:cNvSpPr>
            <a:spLocks noChangeShapeType="1"/>
          </p:cNvSpPr>
          <p:nvPr/>
        </p:nvSpPr>
        <p:spPr bwMode="auto">
          <a:xfrm flipH="1">
            <a:off x="5562600" y="5086350"/>
            <a:ext cx="1612900" cy="0"/>
          </a:xfrm>
          <a:prstGeom prst="line">
            <a:avLst/>
          </a:prstGeom>
          <a:noFill/>
          <a:ln w="111125">
            <a:solidFill>
              <a:srgbClr val="C00000"/>
            </a:solidFill>
            <a:round/>
            <a:headEnd type="arrow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1295400" y="3429000"/>
            <a:ext cx="1993900" cy="400110"/>
          </a:xfrm>
          <a:prstGeom prst="rect">
            <a:avLst/>
          </a:prstGeom>
          <a:solidFill>
            <a:srgbClr val="92D050"/>
          </a:solidFill>
          <a:ln>
            <a:noFill/>
            <a:headEnd type="none" w="sm" len="sm"/>
            <a:tailEnd type="none" w="sm" len="sm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rgbClr val="002060"/>
                </a:solidFill>
              </a:rPr>
              <a:t>DTOL</a:t>
            </a:r>
          </a:p>
        </p:txBody>
      </p:sp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1282700" y="2967037"/>
            <a:ext cx="1993900" cy="400110"/>
          </a:xfrm>
          <a:prstGeom prst="rect">
            <a:avLst/>
          </a:prstGeom>
          <a:solidFill>
            <a:srgbClr val="7030A0"/>
          </a:solidFill>
          <a:ln w="38100">
            <a:noFill/>
            <a:miter lim="800000"/>
            <a:headEnd type="none" w="sm" len="sm"/>
            <a:tailEnd type="none" w="sm" len="sm"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000" dirty="0">
                <a:latin typeface="Calibri" pitchFamily="34" charset="0"/>
              </a:rPr>
              <a:t>CONFIG</a:t>
            </a:r>
          </a:p>
        </p:txBody>
      </p:sp>
    </p:spTree>
  </p:cSld>
  <p:clrMapOvr>
    <a:masterClrMapping/>
  </p:clrMapOvr>
  <p:transition advTm="10000">
    <p:fade thruBlk="1"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7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.VNE File – Updating</a:t>
            </a:r>
          </a:p>
        </p:txBody>
      </p:sp>
      <p:sp>
        <p:nvSpPr>
          <p:cNvPr id="78851" name="Content Placeholder 6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Anytime the design or configuration has changed, the .VNE file must be resaved.</a:t>
            </a:r>
          </a:p>
          <a:p>
            <a:pPr eaLnBrk="1" hangingPunct="1"/>
            <a:r>
              <a:rPr lang="en-US" altLang="en-US" smtClean="0"/>
              <a:t>The .VNE file is similar to an .EXE file in this sense.</a:t>
            </a:r>
          </a:p>
          <a:p>
            <a:pPr eaLnBrk="1" hangingPunct="1">
              <a:buFont typeface="Arial" pitchFamily="34" charset="0"/>
              <a:buNone/>
            </a:pPr>
            <a:endParaRPr lang="en-US" altLang="en-US" smtClean="0"/>
          </a:p>
          <a:p>
            <a:pPr eaLnBrk="1" hangingPunct="1"/>
            <a:endParaRPr lang="en-US" altLang="en-US" smtClean="0"/>
          </a:p>
        </p:txBody>
      </p:sp>
      <p:sp>
        <p:nvSpPr>
          <p:cNvPr id="78852" name="Date Placeholder 4"/>
          <p:cNvSpPr>
            <a:spLocks noGrp="1"/>
          </p:cNvSpPr>
          <p:nvPr>
            <p:ph type="dt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2255A446-51E6-4646-92FC-69DE8AFB7E14}" type="datetime1">
              <a:rPr lang="en-US" altLang="en-US" sz="1400" smtClean="0">
                <a:solidFill>
                  <a:srgbClr val="A2C1FE"/>
                </a:solidFill>
                <a:latin typeface="Arial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2/24/2014</a:t>
            </a:fld>
            <a:endParaRPr lang="en-US" altLang="en-US" sz="1400" smtClean="0">
              <a:solidFill>
                <a:srgbClr val="A2C1FE"/>
              </a:solidFill>
              <a:latin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r">
              <a:defRPr/>
            </a:pPr>
            <a:fld id="{491DFBAD-3C5E-4EA7-B479-CFF2F8594811}" type="slidenum">
              <a:rPr lang="en-US" sz="1400"/>
              <a:pPr algn="r">
                <a:defRPr/>
              </a:pPr>
              <a:t>70</a:t>
            </a:fld>
            <a:endParaRPr lang="en-US" sz="1400"/>
          </a:p>
        </p:txBody>
      </p:sp>
    </p:spTree>
  </p:cSld>
  <p:clrMapOvr>
    <a:masterClrMapping/>
  </p:clrMapOvr>
  <p:transition advTm="10000">
    <p:fade thruBlk="1"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.</a:t>
            </a:r>
            <a:r>
              <a:rPr lang="en-US" sz="4900" dirty="0"/>
              <a:t>VNE Files – </a:t>
            </a:r>
            <a:r>
              <a:rPr lang="en-US" sz="4900" dirty="0" smtClean="0"/>
              <a:t>Auto-booting</a:t>
            </a:r>
            <a:endParaRPr lang="en-US" sz="4900" dirty="0"/>
          </a:p>
        </p:txBody>
      </p:sp>
      <p:sp>
        <p:nvSpPr>
          <p:cNvPr id="83971" name="Content Placeholder 9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>
              <a:buFont typeface="Arial" charset="0"/>
              <a:buNone/>
              <a:defRPr/>
            </a:pPr>
            <a:r>
              <a:rPr lang="en-US" dirty="0" smtClean="0"/>
              <a:t>The .VNE File May Be Executed Directly:</a:t>
            </a:r>
          </a:p>
          <a:p>
            <a:pPr marL="514350" indent="-514350">
              <a:buFont typeface="Arial" charset="0"/>
              <a:buAutoNum type="arabicPeriod"/>
              <a:defRPr/>
            </a:pPr>
            <a:r>
              <a:rPr lang="en-US" dirty="0" smtClean="0"/>
              <a:t>Insert the .VNE file into the STARTUP folder for auto-loading the system at power-up.</a:t>
            </a:r>
          </a:p>
          <a:p>
            <a:pPr marL="514350" indent="-514350">
              <a:buFont typeface="Arial" charset="0"/>
              <a:buAutoNum type="arabicPeriod"/>
              <a:defRPr/>
            </a:pPr>
            <a:r>
              <a:rPr lang="en-US" dirty="0" smtClean="0"/>
              <a:t>Double-clicking the .VNE file will start the Run-time System and execute the design – provided that is present in the file. </a:t>
            </a:r>
          </a:p>
          <a:p>
            <a:pPr>
              <a:buFont typeface="Arial" charset="0"/>
              <a:buChar char="•"/>
              <a:defRPr/>
            </a:pPr>
            <a:endParaRPr lang="en-US" dirty="0" smtClean="0"/>
          </a:p>
        </p:txBody>
      </p:sp>
      <p:sp>
        <p:nvSpPr>
          <p:cNvPr id="79876" name="Date Placeholder 4"/>
          <p:cNvSpPr>
            <a:spLocks noGrp="1"/>
          </p:cNvSpPr>
          <p:nvPr>
            <p:ph type="dt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2C7B9F2-AA0E-4A03-881D-11B8D2064EE8}" type="datetime1">
              <a:rPr lang="en-US" altLang="en-US" sz="1400" smtClean="0">
                <a:solidFill>
                  <a:srgbClr val="A2C1FE"/>
                </a:solidFill>
                <a:latin typeface="Arial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2/24/2014</a:t>
            </a:fld>
            <a:endParaRPr lang="en-US" altLang="en-US" sz="1400" smtClean="0">
              <a:solidFill>
                <a:srgbClr val="A2C1FE"/>
              </a:solidFill>
              <a:latin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r">
              <a:defRPr/>
            </a:pPr>
            <a:fld id="{A62935BD-C092-4572-A7D9-F6D87CB3CA5A}" type="slidenum">
              <a:rPr lang="en-US" sz="1400"/>
              <a:pPr algn="r">
                <a:defRPr/>
              </a:pPr>
              <a:t>71</a:t>
            </a:fld>
            <a:endParaRPr lang="en-US" sz="1400"/>
          </a:p>
        </p:txBody>
      </p:sp>
    </p:spTree>
  </p:cSld>
  <p:clrMapOvr>
    <a:masterClrMapping/>
  </p:clrMapOvr>
  <p:transition advTm="10000">
    <p:fade thruBlk="1"/>
  </p:transition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3" descr="VPLus_Logo B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495800"/>
            <a:ext cx="2695575" cy="113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>
            <a:normAutofit lnSpcReduction="10000"/>
          </a:bodyPr>
          <a:lstStyle/>
          <a:p>
            <a:pPr eaLnBrk="1" hangingPunct="1">
              <a:buFont typeface="Arial" charset="0"/>
              <a:buNone/>
              <a:defRPr/>
            </a:pPr>
            <a:r>
              <a:rPr lang="en-US" dirty="0" smtClean="0"/>
              <a:t>V+ Classroom Exercise 2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en-US" dirty="0" smtClean="0">
                <a:solidFill>
                  <a:srgbClr val="FFC000"/>
                </a:solidFill>
              </a:rPr>
              <a:t>(Section 4)</a:t>
            </a:r>
          </a:p>
        </p:txBody>
      </p:sp>
      <p:sp>
        <p:nvSpPr>
          <p:cNvPr id="80900" name="Slide Number Placeholder 3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379B6D50-9242-4D75-A852-2635A684647C}" type="slidenum">
              <a:rPr lang="en-US" altLang="en-US" sz="1400" smtClean="0">
                <a:solidFill>
                  <a:srgbClr val="A2C1FE"/>
                </a:solidFill>
                <a:latin typeface="Arial" pitchFamily="34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72</a:t>
            </a:fld>
            <a:endParaRPr lang="en-US" altLang="en-US" sz="1400" smtClean="0">
              <a:solidFill>
                <a:srgbClr val="A2C1FE"/>
              </a:solidFill>
              <a:latin typeface="Arial" pitchFamily="34" charset="0"/>
            </a:endParaRPr>
          </a:p>
        </p:txBody>
      </p:sp>
      <p:sp>
        <p:nvSpPr>
          <p:cNvPr id="80901" name="Date Placeholder 5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CE7982E-DED5-4344-A53F-E713DAD717E5}" type="datetime1">
              <a:rPr lang="en-US" altLang="en-US" sz="1400" smtClean="0">
                <a:solidFill>
                  <a:srgbClr val="A2C1FE"/>
                </a:solidFill>
                <a:latin typeface="Arial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2/24/2014</a:t>
            </a:fld>
            <a:endParaRPr lang="en-US" altLang="en-US" sz="1400" smtClean="0">
              <a:solidFill>
                <a:srgbClr val="A2C1FE"/>
              </a:solidFill>
              <a:latin typeface="Arial" pitchFamily="34" charset="0"/>
            </a:endParaRPr>
          </a:p>
        </p:txBody>
      </p:sp>
    </p:spTree>
  </p:cSld>
  <p:clrMapOvr>
    <a:masterClrMapping/>
  </p:clrMapOvr>
  <p:transition advTm="10000"/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Remote Control Applications</a:t>
            </a:r>
          </a:p>
        </p:txBody>
      </p:sp>
      <p:sp>
        <p:nvSpPr>
          <p:cNvPr id="81923" name="Content Placeholder 7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altLang="en-US" smtClean="0"/>
              <a:t>Two Types of Remote Controls: </a:t>
            </a:r>
          </a:p>
          <a:p>
            <a:pPr lvl="1"/>
            <a:r>
              <a:rPr lang="en-US" altLang="en-US" smtClean="0"/>
              <a:t>User control of V+ via remote pc</a:t>
            </a:r>
          </a:p>
          <a:p>
            <a:pPr lvl="1"/>
            <a:r>
              <a:rPr lang="en-US" altLang="en-US" smtClean="0"/>
              <a:t>Programmatic control via host</a:t>
            </a:r>
          </a:p>
          <a:p>
            <a:r>
              <a:rPr lang="en-US" altLang="en-US" smtClean="0"/>
              <a:t>Useful for Tuning Sounds</a:t>
            </a:r>
          </a:p>
          <a:p>
            <a:r>
              <a:rPr lang="en-US" altLang="en-US" smtClean="0"/>
              <a:t>Versatility of Different Configurations</a:t>
            </a:r>
          </a:p>
          <a:p>
            <a:pPr>
              <a:buFont typeface="Arial" pitchFamily="34" charset="0"/>
              <a:buNone/>
            </a:pPr>
            <a:endParaRPr lang="en-US" altLang="en-US" smtClean="0"/>
          </a:p>
        </p:txBody>
      </p:sp>
      <p:sp>
        <p:nvSpPr>
          <p:cNvPr id="81924" name="Date Placeholder 5"/>
          <p:cNvSpPr>
            <a:spLocks noGrp="1"/>
          </p:cNvSpPr>
          <p:nvPr>
            <p:ph type="dt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1CE5453-CEE4-44FC-9138-30107F0F7AB6}" type="datetime1">
              <a:rPr lang="en-US" altLang="en-US" sz="1400" smtClean="0">
                <a:solidFill>
                  <a:srgbClr val="A2C1FE"/>
                </a:solidFill>
                <a:latin typeface="Arial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2/24/2014</a:t>
            </a:fld>
            <a:endParaRPr lang="en-US" altLang="en-US" sz="1400" smtClean="0">
              <a:solidFill>
                <a:srgbClr val="A2C1FE"/>
              </a:solidFill>
              <a:latin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r">
              <a:defRPr/>
            </a:pPr>
            <a:fld id="{CE41B2DF-E2D6-457C-B44F-0FCC13180E44}" type="slidenum">
              <a:rPr lang="en-US" sz="1400"/>
              <a:pPr algn="r">
                <a:defRPr/>
              </a:pPr>
              <a:t>73</a:t>
            </a:fld>
            <a:endParaRPr lang="en-US" sz="1400"/>
          </a:p>
        </p:txBody>
      </p:sp>
    </p:spTree>
  </p:cSld>
  <p:clrMapOvr>
    <a:masterClrMapping/>
  </p:clrMapOvr>
  <p:transition advTm="10000"/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User Control – Windows XP</a:t>
            </a:r>
          </a:p>
        </p:txBody>
      </p:sp>
      <p:sp>
        <p:nvSpPr>
          <p:cNvPr id="82947" name="Content Placeholder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Remote Desktop</a:t>
            </a:r>
          </a:p>
          <a:p>
            <a:pPr lvl="1" eaLnBrk="1" hangingPunct="1"/>
            <a:r>
              <a:rPr lang="en-US" altLang="en-US" smtClean="0"/>
              <a:t>Allows complete desktop remote control</a:t>
            </a:r>
          </a:p>
          <a:p>
            <a:pPr eaLnBrk="1" hangingPunct="1"/>
            <a:r>
              <a:rPr lang="en-US" altLang="en-US" smtClean="0">
                <a:solidFill>
                  <a:srgbClr val="FFFFFF"/>
                </a:solidFill>
              </a:rPr>
              <a:t>Over Internet, Networks, Etc.</a:t>
            </a:r>
          </a:p>
          <a:p>
            <a:pPr lvl="2" eaLnBrk="1" hangingPunct="1">
              <a:buFont typeface="Arial" pitchFamily="34" charset="0"/>
              <a:buNone/>
            </a:pPr>
            <a:endParaRPr lang="en-US" altLang="en-US" smtClean="0"/>
          </a:p>
          <a:p>
            <a:pPr lvl="2" eaLnBrk="1" hangingPunct="1">
              <a:buFont typeface="Arial" pitchFamily="34" charset="0"/>
              <a:buNone/>
            </a:pPr>
            <a:endParaRPr lang="en-US" altLang="en-US" smtClean="0"/>
          </a:p>
          <a:p>
            <a:pPr lvl="2" eaLnBrk="1" hangingPunct="1"/>
            <a:endParaRPr lang="en-US" altLang="en-US" smtClean="0"/>
          </a:p>
          <a:p>
            <a:pPr eaLnBrk="1" hangingPunct="1">
              <a:buFont typeface="Arial" pitchFamily="34" charset="0"/>
              <a:buNone/>
            </a:pPr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r">
              <a:defRPr/>
            </a:pPr>
            <a:fld id="{DDA741DC-7A3B-4AE8-91A8-59BE5BDDE2A1}" type="slidenum">
              <a:rPr lang="en-US" sz="1400"/>
              <a:pPr algn="r">
                <a:defRPr/>
              </a:pPr>
              <a:t>74</a:t>
            </a:fld>
            <a:endParaRPr lang="en-US" sz="1400"/>
          </a:p>
        </p:txBody>
      </p:sp>
      <p:sp>
        <p:nvSpPr>
          <p:cNvPr id="82949" name="Date Placeholder 4"/>
          <p:cNvSpPr>
            <a:spLocks noGrp="1"/>
          </p:cNvSpPr>
          <p:nvPr>
            <p:ph type="dt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FC946FD-551B-4A3C-A58A-23282E5E5128}" type="datetime1">
              <a:rPr lang="en-US" altLang="en-US" sz="1400" smtClean="0">
                <a:solidFill>
                  <a:srgbClr val="A2C1FE"/>
                </a:solidFill>
                <a:latin typeface="Arial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2/24/2014</a:t>
            </a:fld>
            <a:endParaRPr lang="en-US" altLang="en-US" sz="1400" smtClean="0">
              <a:solidFill>
                <a:srgbClr val="A2C1FE"/>
              </a:solidFill>
              <a:latin typeface="Arial" pitchFamily="34" charset="0"/>
            </a:endParaRPr>
          </a:p>
        </p:txBody>
      </p:sp>
    </p:spTree>
  </p:cSld>
  <p:clrMapOvr>
    <a:masterClrMapping/>
  </p:clrMapOvr>
  <p:transition advTm="10000"/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9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Programmatic Remote Control</a:t>
            </a:r>
          </a:p>
        </p:txBody>
      </p:sp>
      <p:sp>
        <p:nvSpPr>
          <p:cNvPr id="83971" name="Date Placeholder 5"/>
          <p:cNvSpPr>
            <a:spLocks noGrp="1"/>
          </p:cNvSpPr>
          <p:nvPr>
            <p:ph type="dt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256E359A-AC0B-457B-98E8-7FC7B790DF9C}" type="datetime1">
              <a:rPr lang="en-US" altLang="en-US" sz="1400" smtClean="0">
                <a:solidFill>
                  <a:srgbClr val="A2C1FE"/>
                </a:solidFill>
                <a:latin typeface="Arial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2/24/2014</a:t>
            </a:fld>
            <a:endParaRPr lang="en-US" altLang="en-US" sz="1400" smtClean="0">
              <a:solidFill>
                <a:srgbClr val="A2C1FE"/>
              </a:solidFill>
              <a:latin typeface="Arial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r">
              <a:defRPr/>
            </a:pPr>
            <a:fld id="{37B128F1-26C3-464A-9088-CF7ED18291C7}" type="slidenum">
              <a:rPr lang="en-US" sz="1400"/>
              <a:pPr algn="r">
                <a:defRPr/>
              </a:pPr>
              <a:t>75</a:t>
            </a:fld>
            <a:endParaRPr lang="en-US" sz="1400"/>
          </a:p>
        </p:txBody>
      </p:sp>
      <p:sp>
        <p:nvSpPr>
          <p:cNvPr id="83973" name="Rectangle 3"/>
          <p:cNvSpPr>
            <a:spLocks noChangeArrowheads="1"/>
          </p:cNvSpPr>
          <p:nvPr/>
        </p:nvSpPr>
        <p:spPr bwMode="auto">
          <a:xfrm>
            <a:off x="2214563" y="22098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pic>
        <p:nvPicPr>
          <p:cNvPr id="91142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24200" y="2438400"/>
            <a:ext cx="2838450" cy="373380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/>
        </p:spPr>
      </p:pic>
    </p:spTree>
  </p:cSld>
  <p:clrMapOvr>
    <a:masterClrMapping/>
  </p:clrMapOvr>
  <p:transition advTm="10000">
    <p:fade thruBlk="1"/>
  </p:transition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smtClean="0"/>
              <a:t>Programmatic Remote Control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r">
              <a:defRPr/>
            </a:pPr>
            <a:fld id="{55618099-E258-44ED-99FA-0D149DDBDAD9}" type="slidenum">
              <a:rPr lang="en-US" sz="1400"/>
              <a:pPr algn="r">
                <a:defRPr/>
              </a:pPr>
              <a:t>76</a:t>
            </a:fld>
            <a:endParaRPr lang="en-US" sz="1400"/>
          </a:p>
        </p:txBody>
      </p:sp>
      <p:sp>
        <p:nvSpPr>
          <p:cNvPr id="84996" name="Date Placeholder 5"/>
          <p:cNvSpPr>
            <a:spLocks noGrp="1"/>
          </p:cNvSpPr>
          <p:nvPr>
            <p:ph type="dt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6504B5D-F641-4BA6-8314-728CC32C3D02}" type="datetime1">
              <a:rPr lang="en-US" altLang="en-US" sz="1600" smtClean="0">
                <a:solidFill>
                  <a:srgbClr val="A2C1FE"/>
                </a:solidFill>
                <a:latin typeface="Arial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2/24/2014</a:t>
            </a:fld>
            <a:endParaRPr lang="en-US" altLang="en-US" sz="1600" smtClean="0">
              <a:solidFill>
                <a:srgbClr val="A2C1FE"/>
              </a:solidFill>
              <a:latin typeface="Arial" pitchFamily="34" charset="0"/>
            </a:endParaRPr>
          </a:p>
        </p:txBody>
      </p:sp>
      <p:sp>
        <p:nvSpPr>
          <p:cNvPr id="84997" name="Content Placeholder 6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altLang="en-US" smtClean="0">
                <a:solidFill>
                  <a:srgbClr val="FFFFFF"/>
                </a:solidFill>
                <a:latin typeface="Arial" pitchFamily="34" charset="0"/>
              </a:rPr>
              <a:t>Host can start, stop and load designs.</a:t>
            </a:r>
          </a:p>
          <a:p>
            <a:r>
              <a:rPr lang="en-US" altLang="en-US" smtClean="0"/>
              <a:t>Useful for automatic switching  of V+ applications at run time by a host.</a:t>
            </a:r>
          </a:p>
          <a:p>
            <a:pPr lvl="1"/>
            <a:r>
              <a:rPr lang="en-US" altLang="en-US" smtClean="0"/>
              <a:t>Via TCP/IP, Port 5068</a:t>
            </a:r>
          </a:p>
        </p:txBody>
      </p:sp>
    </p:spTree>
  </p:cSld>
  <p:clrMapOvr>
    <a:masterClrMapping/>
  </p:clrMapOvr>
  <p:transition advTm="10000"/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3" descr="VPLus_Logo B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419600"/>
            <a:ext cx="2895600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>
            <a:normAutofit lnSpcReduction="10000"/>
          </a:bodyPr>
          <a:lstStyle/>
          <a:p>
            <a:pPr eaLnBrk="1" hangingPunct="1">
              <a:buFont typeface="Arial" charset="0"/>
              <a:buNone/>
              <a:defRPr/>
            </a:pPr>
            <a:r>
              <a:rPr lang="en-US" dirty="0" smtClean="0"/>
              <a:t>Miscellaneous Devices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en-US" dirty="0" smtClean="0">
                <a:solidFill>
                  <a:srgbClr val="FFC000"/>
                </a:solidFill>
              </a:rPr>
              <a:t>(Section 5)</a:t>
            </a:r>
          </a:p>
        </p:txBody>
      </p:sp>
      <p:sp>
        <p:nvSpPr>
          <p:cNvPr id="86020" name="Date Placeholder 3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8E0224FB-6702-42BD-AF52-2FA993A0E0E4}" type="datetime1">
              <a:rPr lang="en-US" altLang="en-US" sz="1400" smtClean="0">
                <a:solidFill>
                  <a:srgbClr val="A2C1FE"/>
                </a:solidFill>
                <a:latin typeface="Arial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2/24/2014</a:t>
            </a:fld>
            <a:endParaRPr lang="en-US" altLang="en-US" sz="1400" smtClean="0">
              <a:solidFill>
                <a:srgbClr val="A2C1FE"/>
              </a:solidFill>
              <a:latin typeface="Arial" pitchFamily="34" charset="0"/>
            </a:endParaRPr>
          </a:p>
        </p:txBody>
      </p:sp>
      <p:sp>
        <p:nvSpPr>
          <p:cNvPr id="86021" name="Slide Number Placeholder 4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8E81786F-40EA-40CC-9F9A-5E078E127EE4}" type="slidenum">
              <a:rPr lang="en-US" altLang="en-US" sz="1400" smtClean="0">
                <a:solidFill>
                  <a:srgbClr val="A2C1FE"/>
                </a:solidFill>
                <a:latin typeface="Arial" pitchFamily="34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77</a:t>
            </a:fld>
            <a:endParaRPr lang="en-US" altLang="en-US" sz="1400" smtClean="0">
              <a:solidFill>
                <a:srgbClr val="A2C1FE"/>
              </a:solidFill>
              <a:latin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Microsoft</a:t>
            </a:r>
            <a:r>
              <a:rPr lang="en-US" sz="4000" dirty="0" smtClean="0"/>
              <a:t> Flight Simulator I/O Device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r">
              <a:defRPr/>
            </a:pPr>
            <a:fld id="{D4A1A838-F759-4C75-B41C-1B17C05229C2}" type="slidenum">
              <a:rPr lang="en-US" sz="1400"/>
              <a:pPr algn="r">
                <a:defRPr/>
              </a:pPr>
              <a:t>78</a:t>
            </a:fld>
            <a:endParaRPr lang="en-US" sz="1400"/>
          </a:p>
        </p:txBody>
      </p:sp>
      <p:sp>
        <p:nvSpPr>
          <p:cNvPr id="87044" name="Line 4"/>
          <p:cNvSpPr>
            <a:spLocks noChangeShapeType="1"/>
          </p:cNvSpPr>
          <p:nvPr/>
        </p:nvSpPr>
        <p:spPr bwMode="auto">
          <a:xfrm flipH="1" flipV="1">
            <a:off x="3209925" y="4073525"/>
            <a:ext cx="1209675" cy="190500"/>
          </a:xfrm>
          <a:prstGeom prst="line">
            <a:avLst/>
          </a:prstGeom>
          <a:noFill/>
          <a:ln w="88900">
            <a:solidFill>
              <a:srgbClr val="FFC000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7045" name="Rectangle 6"/>
          <p:cNvSpPr>
            <a:spLocks noChangeArrowheads="1"/>
          </p:cNvSpPr>
          <p:nvPr/>
        </p:nvSpPr>
        <p:spPr bwMode="auto">
          <a:xfrm flipH="1">
            <a:off x="762000" y="3692525"/>
            <a:ext cx="26289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700" tIns="12700" rIns="12700" bIns="12700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Read Virtually Any Data - From Game</a:t>
            </a:r>
          </a:p>
        </p:txBody>
      </p:sp>
      <p:pic>
        <p:nvPicPr>
          <p:cNvPr id="8704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2740025"/>
            <a:ext cx="4140200" cy="305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87047" name="Date Placeholder 6"/>
          <p:cNvSpPr>
            <a:spLocks noGrp="1"/>
          </p:cNvSpPr>
          <p:nvPr>
            <p:ph type="dt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6A28A05-D511-4692-B7A6-C4E5D9EFA50E}" type="datetime1">
              <a:rPr lang="en-US" altLang="en-US" sz="1400" smtClean="0">
                <a:solidFill>
                  <a:srgbClr val="A2C1FE"/>
                </a:solidFill>
                <a:latin typeface="Arial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2/24/2014</a:t>
            </a:fld>
            <a:endParaRPr lang="en-US" altLang="en-US" sz="1400" smtClean="0">
              <a:solidFill>
                <a:srgbClr val="A2C1FE"/>
              </a:solidFill>
              <a:latin typeface="Arial" pitchFamily="34" charset="0"/>
            </a:endParaRPr>
          </a:p>
        </p:txBody>
      </p:sp>
    </p:spTree>
  </p:cSld>
  <p:clrMapOvr>
    <a:masterClrMapping/>
  </p:clrMapOvr>
  <p:transition advTm="10000"/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2971800"/>
            <a:ext cx="2506663" cy="2335213"/>
          </a:xfrm>
          <a:prstGeom prst="rect">
            <a:avLst/>
          </a:prstGeom>
          <a:noFill/>
          <a:ln w="12700">
            <a:solidFill>
              <a:srgbClr val="7030A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4211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>
              <a:defRPr/>
            </a:pPr>
            <a:r>
              <a:rPr lang="en-US" dirty="0" smtClean="0"/>
              <a:t>WAGO – PROFIBUS </a:t>
            </a:r>
            <a:br>
              <a:rPr lang="en-US" dirty="0" smtClean="0"/>
            </a:br>
            <a:r>
              <a:rPr lang="en-US" dirty="0" smtClean="0"/>
              <a:t>Ethernet I/O Device</a:t>
            </a:r>
          </a:p>
        </p:txBody>
      </p:sp>
      <p:sp>
        <p:nvSpPr>
          <p:cNvPr id="88068" name="Rectangle 4"/>
          <p:cNvSpPr>
            <a:spLocks noGrp="1" noChangeArrowheads="1"/>
          </p:cNvSpPr>
          <p:nvPr>
            <p:ph sz="quarter" idx="13"/>
          </p:nvPr>
        </p:nvSpPr>
        <p:spPr>
          <a:xfrm>
            <a:off x="457200" y="2438400"/>
            <a:ext cx="4876800" cy="3733800"/>
          </a:xfrm>
        </p:spPr>
        <p:txBody>
          <a:bodyPr/>
          <a:lstStyle/>
          <a:p>
            <a:pPr eaLnBrk="1" hangingPunct="1"/>
            <a:r>
              <a:rPr lang="en-US" altLang="en-US" smtClean="0"/>
              <a:t>DIN Rail I/O Modules</a:t>
            </a:r>
          </a:p>
          <a:p>
            <a:pPr lvl="1" eaLnBrk="1" hangingPunct="1"/>
            <a:r>
              <a:rPr lang="en-US" altLang="en-US" smtClean="0"/>
              <a:t>Choice of Ethernet </a:t>
            </a:r>
          </a:p>
          <a:p>
            <a:pPr lvl="1" eaLnBrk="1" hangingPunct="1">
              <a:buFont typeface="Arial" pitchFamily="34" charset="0"/>
              <a:buNone/>
            </a:pPr>
            <a:r>
              <a:rPr lang="en-US" altLang="en-US" smtClean="0"/>
              <a:t>or PROFIBUS</a:t>
            </a:r>
          </a:p>
          <a:p>
            <a:pPr eaLnBrk="1" hangingPunct="1"/>
            <a:r>
              <a:rPr lang="en-US" altLang="en-US" smtClean="0"/>
              <a:t>Excellent Transport Delay</a:t>
            </a:r>
          </a:p>
          <a:p>
            <a:pPr lvl="1" eaLnBrk="1" hangingPunct="1"/>
            <a:r>
              <a:rPr lang="en-US" altLang="en-US" smtClean="0"/>
              <a:t>Distributed I/O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>
          <a:xfrm>
            <a:off x="6553200" y="6324600"/>
            <a:ext cx="2133600" cy="365125"/>
          </a:xfrm>
        </p:spPr>
        <p:txBody>
          <a:bodyPr/>
          <a:lstStyle/>
          <a:p>
            <a:pPr algn="r">
              <a:defRPr/>
            </a:pPr>
            <a:fld id="{D5E75288-100F-4A65-A497-0700A6822923}" type="slidenum">
              <a:rPr lang="en-US" sz="1400"/>
              <a:pPr algn="r">
                <a:defRPr/>
              </a:pPr>
              <a:t>79</a:t>
            </a:fld>
            <a:endParaRPr lang="en-US" sz="1400"/>
          </a:p>
        </p:txBody>
      </p:sp>
      <p:sp>
        <p:nvSpPr>
          <p:cNvPr id="88070" name="Date Placeholder 5"/>
          <p:cNvSpPr>
            <a:spLocks noGrp="1"/>
          </p:cNvSpPr>
          <p:nvPr>
            <p:ph type="dt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241198FD-BEF9-4A29-B0D3-CA41E400694F}" type="datetime1">
              <a:rPr lang="en-US" altLang="en-US" sz="1400" smtClean="0">
                <a:solidFill>
                  <a:srgbClr val="A2C1FE"/>
                </a:solidFill>
                <a:latin typeface="Arial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2/24/2014</a:t>
            </a:fld>
            <a:endParaRPr lang="en-US" altLang="en-US" sz="1400" smtClean="0">
              <a:solidFill>
                <a:srgbClr val="A2C1FE"/>
              </a:solidFill>
              <a:latin typeface="Arial" pitchFamily="34" charset="0"/>
            </a:endParaRPr>
          </a:p>
        </p:txBody>
      </p:sp>
    </p:spTree>
  </p:cSld>
  <p:clrMapOvr>
    <a:masterClrMapping/>
  </p:clrMapOvr>
  <p:transition advTm="10000"/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75" y="2257425"/>
            <a:ext cx="1795463" cy="1514475"/>
          </a:xfrm>
          <a:prstGeom prst="rect">
            <a:avLst/>
          </a:prstGeom>
          <a:noFill/>
          <a:ln w="12700">
            <a:solidFill>
              <a:srgbClr val="7030A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90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2" t="22331" b="5655"/>
          <a:stretch>
            <a:fillRect/>
          </a:stretch>
        </p:blipFill>
        <p:spPr bwMode="auto">
          <a:xfrm>
            <a:off x="6591300" y="2371725"/>
            <a:ext cx="2247900" cy="904875"/>
          </a:xfrm>
          <a:prstGeom prst="rect">
            <a:avLst/>
          </a:prstGeom>
          <a:noFill/>
          <a:ln w="12700">
            <a:solidFill>
              <a:srgbClr val="7030A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9092" name="Group 4"/>
          <p:cNvGrpSpPr>
            <a:grpSpLocks/>
          </p:cNvGrpSpPr>
          <p:nvPr/>
        </p:nvGrpSpPr>
        <p:grpSpPr bwMode="auto">
          <a:xfrm flipH="1">
            <a:off x="6997700" y="4953000"/>
            <a:ext cx="676275" cy="914400"/>
            <a:chOff x="4224" y="1008"/>
            <a:chExt cx="480" cy="576"/>
          </a:xfrm>
        </p:grpSpPr>
        <p:sp>
          <p:nvSpPr>
            <p:cNvPr id="89106" name="Rectangle 5"/>
            <p:cNvSpPr>
              <a:spLocks noChangeArrowheads="1"/>
            </p:cNvSpPr>
            <p:nvPr/>
          </p:nvSpPr>
          <p:spPr bwMode="auto">
            <a:xfrm>
              <a:off x="4608" y="1152"/>
              <a:ext cx="96" cy="240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rgbClr val="C6D9F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rgbClr val="92D050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rgbClr val="FFC000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rgbClr val="FF0000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rgbClr val="FF0000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rgbClr val="FF0000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rgbClr val="FF0000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rgbClr val="FF0000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b="1"/>
            </a:p>
          </p:txBody>
        </p:sp>
        <p:sp>
          <p:nvSpPr>
            <p:cNvPr id="89107" name="Rectangle 6"/>
            <p:cNvSpPr>
              <a:spLocks noChangeArrowheads="1"/>
            </p:cNvSpPr>
            <p:nvPr/>
          </p:nvSpPr>
          <p:spPr bwMode="auto">
            <a:xfrm>
              <a:off x="4224" y="1152"/>
              <a:ext cx="96" cy="240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rgbClr val="C6D9F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rgbClr val="92D050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rgbClr val="FFC000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rgbClr val="FF0000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rgbClr val="FF0000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rgbClr val="FF0000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rgbClr val="FF0000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rgbClr val="FF0000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b="1"/>
            </a:p>
          </p:txBody>
        </p:sp>
        <p:sp>
          <p:nvSpPr>
            <p:cNvPr id="89108" name="Arc 7"/>
            <p:cNvSpPr>
              <a:spLocks/>
            </p:cNvSpPr>
            <p:nvPr/>
          </p:nvSpPr>
          <p:spPr bwMode="auto">
            <a:xfrm>
              <a:off x="4464" y="1008"/>
              <a:ext cx="192" cy="14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109" name="Arc 8"/>
            <p:cNvSpPr>
              <a:spLocks/>
            </p:cNvSpPr>
            <p:nvPr/>
          </p:nvSpPr>
          <p:spPr bwMode="auto">
            <a:xfrm flipH="1">
              <a:off x="4272" y="1008"/>
              <a:ext cx="192" cy="14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110" name="Arc 9"/>
            <p:cNvSpPr>
              <a:spLocks/>
            </p:cNvSpPr>
            <p:nvPr/>
          </p:nvSpPr>
          <p:spPr bwMode="auto">
            <a:xfrm flipH="1" flipV="1">
              <a:off x="4272" y="1392"/>
              <a:ext cx="192" cy="14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111" name="Oval 10"/>
            <p:cNvSpPr>
              <a:spLocks noChangeArrowheads="1"/>
            </p:cNvSpPr>
            <p:nvPr/>
          </p:nvSpPr>
          <p:spPr bwMode="auto">
            <a:xfrm>
              <a:off x="4464" y="1488"/>
              <a:ext cx="96" cy="96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rgbClr val="C6D9F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rgbClr val="92D050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rgbClr val="FFC000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rgbClr val="FF0000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rgbClr val="FF0000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rgbClr val="FF0000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rgbClr val="FF0000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rgbClr val="FF0000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b="1"/>
            </a:p>
          </p:txBody>
        </p:sp>
      </p:grpSp>
      <p:sp>
        <p:nvSpPr>
          <p:cNvPr id="89093" name="Freeform 11"/>
          <p:cNvSpPr>
            <a:spLocks/>
          </p:cNvSpPr>
          <p:nvPr/>
        </p:nvSpPr>
        <p:spPr bwMode="auto">
          <a:xfrm>
            <a:off x="7945438" y="4572000"/>
            <a:ext cx="406400" cy="914400"/>
          </a:xfrm>
          <a:custGeom>
            <a:avLst/>
            <a:gdLst>
              <a:gd name="T0" fmla="*/ 0 w 288"/>
              <a:gd name="T1" fmla="*/ 2147483647 h 576"/>
              <a:gd name="T2" fmla="*/ 2147483647 w 288"/>
              <a:gd name="T3" fmla="*/ 2147483647 h 576"/>
              <a:gd name="T4" fmla="*/ 2147483647 w 288"/>
              <a:gd name="T5" fmla="*/ 0 h 576"/>
              <a:gd name="T6" fmla="*/ 2147483647 w 288"/>
              <a:gd name="T7" fmla="*/ 2147483647 h 576"/>
              <a:gd name="T8" fmla="*/ 2147483647 w 288"/>
              <a:gd name="T9" fmla="*/ 2147483647 h 576"/>
              <a:gd name="T10" fmla="*/ 2147483647 w 288"/>
              <a:gd name="T11" fmla="*/ 2147483647 h 576"/>
              <a:gd name="T12" fmla="*/ 0 w 288"/>
              <a:gd name="T13" fmla="*/ 2147483647 h 576"/>
              <a:gd name="T14" fmla="*/ 0 w 288"/>
              <a:gd name="T15" fmla="*/ 2147483647 h 57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88"/>
              <a:gd name="T25" fmla="*/ 0 h 576"/>
              <a:gd name="T26" fmla="*/ 288 w 288"/>
              <a:gd name="T27" fmla="*/ 576 h 57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88" h="576">
                <a:moveTo>
                  <a:pt x="0" y="144"/>
                </a:moveTo>
                <a:lnTo>
                  <a:pt x="192" y="144"/>
                </a:lnTo>
                <a:lnTo>
                  <a:pt x="288" y="0"/>
                </a:lnTo>
                <a:lnTo>
                  <a:pt x="288" y="576"/>
                </a:lnTo>
                <a:lnTo>
                  <a:pt x="192" y="432"/>
                </a:lnTo>
                <a:lnTo>
                  <a:pt x="96" y="432"/>
                </a:lnTo>
                <a:lnTo>
                  <a:pt x="0" y="432"/>
                </a:lnTo>
                <a:lnTo>
                  <a:pt x="0" y="144"/>
                </a:lnTo>
                <a:close/>
              </a:path>
            </a:pathLst>
          </a:custGeom>
          <a:solidFill>
            <a:srgbClr val="7030A0"/>
          </a:solidFill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86060" name="Rectangle 12"/>
          <p:cNvSpPr>
            <a:spLocks noChangeArrowheads="1"/>
          </p:cNvSpPr>
          <p:nvPr/>
        </p:nvSpPr>
        <p:spPr bwMode="auto">
          <a:xfrm>
            <a:off x="152400" y="1143000"/>
            <a:ext cx="8991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lIns="92075" tIns="46038" rIns="92075" bIns="46038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4400" dirty="0">
              <a:latin typeface="+mn-lt"/>
            </a:endParaRPr>
          </a:p>
        </p:txBody>
      </p:sp>
      <p:sp>
        <p:nvSpPr>
          <p:cNvPr id="89095" name="Line 13"/>
          <p:cNvSpPr>
            <a:spLocks noChangeShapeType="1"/>
          </p:cNvSpPr>
          <p:nvPr/>
        </p:nvSpPr>
        <p:spPr bwMode="auto">
          <a:xfrm flipV="1">
            <a:off x="2154238" y="4191000"/>
            <a:ext cx="1049337" cy="762000"/>
          </a:xfrm>
          <a:prstGeom prst="line">
            <a:avLst/>
          </a:prstGeom>
          <a:noFill/>
          <a:ln w="88900">
            <a:solidFill>
              <a:srgbClr val="FFC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9096" name="Line 14"/>
          <p:cNvSpPr>
            <a:spLocks noChangeShapeType="1"/>
          </p:cNvSpPr>
          <p:nvPr/>
        </p:nvSpPr>
        <p:spPr bwMode="auto">
          <a:xfrm>
            <a:off x="2419350" y="2743200"/>
            <a:ext cx="925513" cy="571500"/>
          </a:xfrm>
          <a:prstGeom prst="line">
            <a:avLst/>
          </a:prstGeom>
          <a:noFill/>
          <a:ln w="88900">
            <a:solidFill>
              <a:srgbClr val="FFC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9097" name="Line 15"/>
          <p:cNvSpPr>
            <a:spLocks noChangeShapeType="1"/>
          </p:cNvSpPr>
          <p:nvPr/>
        </p:nvSpPr>
        <p:spPr bwMode="auto">
          <a:xfrm flipH="1">
            <a:off x="5478463" y="2762250"/>
            <a:ext cx="1066800" cy="542925"/>
          </a:xfrm>
          <a:prstGeom prst="line">
            <a:avLst/>
          </a:prstGeom>
          <a:noFill/>
          <a:ln w="88900">
            <a:solidFill>
              <a:srgbClr val="FFC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9098" name="Line 16"/>
          <p:cNvSpPr>
            <a:spLocks noChangeShapeType="1"/>
          </p:cNvSpPr>
          <p:nvPr/>
        </p:nvSpPr>
        <p:spPr bwMode="auto">
          <a:xfrm flipH="1" flipV="1">
            <a:off x="5811838" y="4137025"/>
            <a:ext cx="1117600" cy="739775"/>
          </a:xfrm>
          <a:prstGeom prst="line">
            <a:avLst/>
          </a:prstGeom>
          <a:noFill/>
          <a:ln w="88900">
            <a:solidFill>
              <a:srgbClr val="FFC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9099" name="Rectangle 17"/>
          <p:cNvSpPr>
            <a:spLocks noChangeArrowheads="1"/>
          </p:cNvSpPr>
          <p:nvPr/>
        </p:nvSpPr>
        <p:spPr bwMode="auto">
          <a:xfrm flipH="1">
            <a:off x="334963" y="5057775"/>
            <a:ext cx="22352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700" tIns="12700" rIns="12700" bIns="12700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/>
              <a:t>Your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/>
              <a:t>Application</a:t>
            </a:r>
          </a:p>
        </p:txBody>
      </p:sp>
      <p:sp>
        <p:nvSpPr>
          <p:cNvPr id="89100" name="Line 18"/>
          <p:cNvSpPr>
            <a:spLocks noChangeShapeType="1"/>
          </p:cNvSpPr>
          <p:nvPr/>
        </p:nvSpPr>
        <p:spPr bwMode="auto">
          <a:xfrm flipH="1" flipV="1">
            <a:off x="4440238" y="4762500"/>
            <a:ext cx="0" cy="800100"/>
          </a:xfrm>
          <a:prstGeom prst="line">
            <a:avLst/>
          </a:prstGeom>
          <a:noFill/>
          <a:ln w="88900">
            <a:solidFill>
              <a:srgbClr val="FFC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9101" name="Rectangle 20"/>
          <p:cNvSpPr>
            <a:spLocks noChangeArrowheads="1"/>
          </p:cNvSpPr>
          <p:nvPr/>
        </p:nvSpPr>
        <p:spPr bwMode="auto">
          <a:xfrm flipH="1">
            <a:off x="3200400" y="5562600"/>
            <a:ext cx="2484438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700" tIns="12700" rIns="12700" bIns="12700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/>
              <a:t>ATIS, VMIC, SCRAMNET, NATIONAL, etc…</a:t>
            </a:r>
          </a:p>
        </p:txBody>
      </p:sp>
      <p:pic>
        <p:nvPicPr>
          <p:cNvPr id="89102" name="Picture 3" descr="VPLus_Logo B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0650" y="3222625"/>
            <a:ext cx="3557588" cy="150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V+ the Tie That Binds</a:t>
            </a:r>
            <a:endParaRPr lang="en-US" dirty="0"/>
          </a:p>
        </p:txBody>
      </p:sp>
      <p:sp>
        <p:nvSpPr>
          <p:cNvPr id="89104" name="Date Placeholder 20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C6CDDEF-BC85-414A-9C10-4524F73328F0}" type="datetime1">
              <a:rPr lang="en-US" altLang="en-US" sz="1400" smtClean="0">
                <a:solidFill>
                  <a:srgbClr val="A2C1FE"/>
                </a:solidFill>
                <a:latin typeface="Arial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2/24/2014</a:t>
            </a:fld>
            <a:endParaRPr lang="en-US" altLang="en-US" sz="1400" smtClean="0">
              <a:solidFill>
                <a:srgbClr val="A2C1FE"/>
              </a:solidFill>
              <a:latin typeface="Arial" pitchFamily="34" charset="0"/>
            </a:endParaRP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>
              <a:defRPr/>
            </a:pPr>
            <a:fld id="{F1B867AE-EE8F-4CA2-BF1C-13A15D3B5150}" type="slidenum">
              <a:rPr lang="en-US" sz="1400"/>
              <a:pPr algn="r">
                <a:defRPr/>
              </a:pPr>
              <a:t>80</a:t>
            </a:fld>
            <a:endParaRPr lang="en-US" sz="14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>
            <a:normAutofit lnSpcReduction="10000"/>
          </a:bodyPr>
          <a:lstStyle/>
          <a:p>
            <a:pPr>
              <a:buFont typeface="Arial" charset="0"/>
              <a:buNone/>
              <a:defRPr/>
            </a:pPr>
            <a:r>
              <a:rPr lang="en-US" dirty="0" smtClean="0"/>
              <a:t>Questions and Answers</a:t>
            </a:r>
          </a:p>
          <a:p>
            <a:pPr>
              <a:buFont typeface="Arial" charset="0"/>
              <a:buNone/>
              <a:defRPr/>
            </a:pPr>
            <a:r>
              <a:rPr lang="en-US" dirty="0" smtClean="0">
                <a:solidFill>
                  <a:srgbClr val="FFC000"/>
                </a:solidFill>
              </a:rPr>
              <a:t>(Section 6)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90115" name="Date Placeholder 4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0D26F51-4856-446F-971D-DBD97E1C825C}" type="datetime1">
              <a:rPr lang="en-US" altLang="en-US" sz="1400" smtClean="0">
                <a:solidFill>
                  <a:srgbClr val="A2C1FE"/>
                </a:solidFill>
                <a:latin typeface="Arial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2/24/2014</a:t>
            </a:fld>
            <a:endParaRPr lang="en-US" altLang="en-US" sz="1400" smtClean="0">
              <a:solidFill>
                <a:srgbClr val="A2C1FE"/>
              </a:solidFill>
              <a:latin typeface="Arial" pitchFamily="34" charset="0"/>
            </a:endParaRPr>
          </a:p>
        </p:txBody>
      </p:sp>
      <p:sp>
        <p:nvSpPr>
          <p:cNvPr id="90116" name="Slide Number Placeholder 3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BEFA21C0-3E77-4F9B-828D-B00BFF58C373}" type="slidenum">
              <a:rPr lang="en-US" altLang="en-US" sz="1400" smtClean="0">
                <a:solidFill>
                  <a:srgbClr val="A2C1FE"/>
                </a:solidFill>
                <a:latin typeface="Arial" pitchFamily="34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81</a:t>
            </a:fld>
            <a:endParaRPr lang="en-US" altLang="en-US" sz="1400" smtClean="0">
              <a:solidFill>
                <a:srgbClr val="A2C1FE"/>
              </a:solidFill>
              <a:latin typeface="Arial" pitchFamily="34" charset="0"/>
            </a:endParaRPr>
          </a:p>
        </p:txBody>
      </p:sp>
    </p:spTree>
  </p:cSld>
  <p:clrMapOvr>
    <a:masterClrMapping/>
  </p:clrMapOvr>
  <p:transition advTm="10000">
    <p:fade thruBlk="1"/>
  </p:transition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Q and A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 eaLnBrk="1" hangingPunct="1">
              <a:buFont typeface="Arial" charset="0"/>
              <a:buAutoNum type="arabicPeriod"/>
              <a:defRPr/>
            </a:pPr>
            <a:r>
              <a:rPr lang="en-US" dirty="0" smtClean="0"/>
              <a:t>Name the generations of programming paradigms.</a:t>
            </a:r>
          </a:p>
          <a:p>
            <a:pPr marL="514350" indent="-514350" eaLnBrk="1" hangingPunct="1">
              <a:buFont typeface="Arial" charset="0"/>
              <a:buAutoNum type="arabicPeriod"/>
              <a:defRPr/>
            </a:pPr>
            <a:r>
              <a:rPr lang="en-US" dirty="0" smtClean="0"/>
              <a:t>Is V+ a code generator system?</a:t>
            </a:r>
          </a:p>
          <a:p>
            <a:pPr marL="514350" indent="-514350" eaLnBrk="1" hangingPunct="1">
              <a:buFont typeface="Arial" charset="0"/>
              <a:buAutoNum type="arabicPeriod"/>
              <a:defRPr/>
            </a:pPr>
            <a:r>
              <a:rPr lang="en-US" dirty="0" smtClean="0"/>
              <a:t>What operating systems can host V+? </a:t>
            </a:r>
          </a:p>
          <a:p>
            <a:pPr marL="514350" indent="-514350" eaLnBrk="1" hangingPunct="1">
              <a:buFont typeface="Arial" charset="0"/>
              <a:buAutoNum type="arabicPeriod"/>
              <a:defRPr/>
            </a:pPr>
            <a:r>
              <a:rPr lang="en-US" dirty="0" smtClean="0"/>
              <a:t>What type of visual language is V+?</a:t>
            </a:r>
          </a:p>
          <a:p>
            <a:pPr marL="914400" lvl="1" indent="-514350" eaLnBrk="1" hangingPunct="1">
              <a:buFont typeface="Arial" charset="0"/>
              <a:buAutoNum type="alphaUcPeriod"/>
              <a:defRPr/>
            </a:pPr>
            <a:r>
              <a:rPr lang="en-US" dirty="0" smtClean="0"/>
              <a:t>State Machine</a:t>
            </a:r>
          </a:p>
          <a:p>
            <a:pPr marL="914400" lvl="1" indent="-514350" eaLnBrk="1" hangingPunct="1">
              <a:buFont typeface="Arial" charset="0"/>
              <a:buAutoNum type="alphaUcPeriod"/>
              <a:defRPr/>
            </a:pPr>
            <a:r>
              <a:rPr lang="en-US" dirty="0" smtClean="0"/>
              <a:t>Object Oriented Nyquist</a:t>
            </a:r>
          </a:p>
          <a:p>
            <a:pPr marL="914400" lvl="1" indent="-514350" eaLnBrk="1" hangingPunct="1">
              <a:buFont typeface="Arial" charset="0"/>
              <a:buAutoNum type="alphaUcPeriod"/>
              <a:defRPr/>
            </a:pPr>
            <a:r>
              <a:rPr lang="en-US" dirty="0" smtClean="0"/>
              <a:t>Date Flow</a:t>
            </a:r>
          </a:p>
          <a:p>
            <a:pPr eaLnBrk="1" hangingPunct="1">
              <a:buFont typeface="Arial" charset="0"/>
              <a:buNone/>
              <a:defRPr/>
            </a:pPr>
            <a:endParaRPr lang="en-US" dirty="0"/>
          </a:p>
        </p:txBody>
      </p:sp>
      <p:sp>
        <p:nvSpPr>
          <p:cNvPr id="91140" name="Date Placeholder 4"/>
          <p:cNvSpPr>
            <a:spLocks noGrp="1"/>
          </p:cNvSpPr>
          <p:nvPr>
            <p:ph type="dt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1CF3A9A-34B6-4ADB-A509-71298CB12446}" type="datetime1">
              <a:rPr lang="en-US" altLang="en-US" sz="1400" smtClean="0">
                <a:solidFill>
                  <a:srgbClr val="A2C1FE"/>
                </a:solidFill>
                <a:latin typeface="Arial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2/24/2014</a:t>
            </a:fld>
            <a:endParaRPr lang="en-US" altLang="en-US" sz="1400" smtClean="0">
              <a:solidFill>
                <a:srgbClr val="A2C1FE"/>
              </a:solidFill>
              <a:latin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r">
              <a:defRPr/>
            </a:pPr>
            <a:fld id="{24CB2DC3-0E5C-4CFA-AA5B-F08A519474F3}" type="slidenum">
              <a:rPr lang="en-US" sz="1400"/>
              <a:pPr algn="r">
                <a:defRPr/>
              </a:pPr>
              <a:t>82</a:t>
            </a:fld>
            <a:endParaRPr lang="en-US" sz="1400"/>
          </a:p>
        </p:txBody>
      </p:sp>
    </p:spTree>
  </p:cSld>
  <p:clrMapOvr>
    <a:masterClrMapping/>
  </p:clrMapOvr>
  <p:transition advTm="10000">
    <p:fade thruBlk="1"/>
  </p:transition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Q and A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 smtClean="0"/>
              <a:t>Data - contained in objects - only changeable by the developer, is called what? 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 smtClean="0"/>
              <a:t> </a:t>
            </a:r>
            <a:r>
              <a:rPr lang="en-US" dirty="0" smtClean="0">
                <a:solidFill>
                  <a:srgbClr val="FFFFFF"/>
                </a:solidFill>
                <a:cs typeface="Times New Roman" pitchFamily="18" charset="0"/>
              </a:rPr>
              <a:t>What two types of pins can an object have in V</a:t>
            </a:r>
            <a:r>
              <a:rPr lang="en-US" dirty="0" smtClean="0">
                <a:cs typeface="Times New Roman" pitchFamily="18" charset="0"/>
              </a:rPr>
              <a:t>+</a:t>
            </a:r>
            <a:r>
              <a:rPr lang="en-US" dirty="0" smtClean="0">
                <a:solidFill>
                  <a:srgbClr val="FFFFFF"/>
                </a:solidFill>
                <a:cs typeface="Times New Roman" pitchFamily="18" charset="0"/>
              </a:rPr>
              <a:t>?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 smtClean="0">
                <a:solidFill>
                  <a:srgbClr val="FFFFFF"/>
                </a:solidFill>
                <a:cs typeface="Times New Roman" pitchFamily="18" charset="0"/>
              </a:rPr>
              <a:t>Objects that connect V</a:t>
            </a:r>
            <a:r>
              <a:rPr lang="en-US" dirty="0" smtClean="0">
                <a:cs typeface="Times New Roman" pitchFamily="18" charset="0"/>
              </a:rPr>
              <a:t>+</a:t>
            </a:r>
            <a:r>
              <a:rPr lang="en-US" dirty="0" smtClean="0">
                <a:solidFill>
                  <a:srgbClr val="FFFFFF"/>
                </a:solidFill>
                <a:cs typeface="Times New Roman" pitchFamily="18" charset="0"/>
              </a:rPr>
              <a:t> data to the outside world, or to other software is called what?</a:t>
            </a:r>
            <a:endParaRPr lang="en-US" dirty="0" smtClean="0">
              <a:cs typeface="Times New Roman"/>
            </a:endParaRP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 smtClean="0">
                <a:solidFill>
                  <a:srgbClr val="FFFFFF"/>
                </a:solidFill>
                <a:cs typeface="Times New Roman" pitchFamily="18" charset="0"/>
              </a:rPr>
              <a:t>Object pins are connected via what?</a:t>
            </a:r>
            <a:endParaRPr lang="en-US" dirty="0"/>
          </a:p>
        </p:txBody>
      </p:sp>
      <p:sp>
        <p:nvSpPr>
          <p:cNvPr id="92164" name="Date Placeholder 4"/>
          <p:cNvSpPr>
            <a:spLocks noGrp="1"/>
          </p:cNvSpPr>
          <p:nvPr>
            <p:ph type="dt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BDBF5BA-E91E-4440-A928-82C46473E47B}" type="datetime1">
              <a:rPr lang="en-US" altLang="en-US" sz="1400" smtClean="0">
                <a:solidFill>
                  <a:srgbClr val="A2C1FE"/>
                </a:solidFill>
                <a:latin typeface="Arial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2/24/2014</a:t>
            </a:fld>
            <a:endParaRPr lang="en-US" altLang="en-US" sz="1400" smtClean="0">
              <a:solidFill>
                <a:srgbClr val="A2C1FE"/>
              </a:solidFill>
              <a:latin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r">
              <a:defRPr/>
            </a:pPr>
            <a:fld id="{0D52A1B6-C79C-4841-888D-A4F41230FDE3}" type="slidenum">
              <a:rPr lang="en-US" sz="1400"/>
              <a:pPr algn="r">
                <a:defRPr/>
              </a:pPr>
              <a:t>83</a:t>
            </a:fld>
            <a:endParaRPr lang="en-US" sz="1400"/>
          </a:p>
        </p:txBody>
      </p:sp>
    </p:spTree>
  </p:cSld>
  <p:clrMapOvr>
    <a:masterClrMapping/>
  </p:clrMapOvr>
  <p:transition advTm="10000">
    <p:fade thruBlk="1"/>
  </p:transition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Closing Remarks</a:t>
            </a:r>
            <a:endParaRPr lang="en-US" dirty="0"/>
          </a:p>
        </p:txBody>
      </p:sp>
      <p:sp>
        <p:nvSpPr>
          <p:cNvPr id="93187" name="Date Placeholder 3"/>
          <p:cNvSpPr>
            <a:spLocks noGrp="1"/>
          </p:cNvSpPr>
          <p:nvPr>
            <p:ph type="dt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404802F-663D-42CA-A132-DF96E67D87F9}" type="datetime1">
              <a:rPr lang="en-US" altLang="en-US" sz="1400" smtClean="0">
                <a:solidFill>
                  <a:srgbClr val="A2C1FE"/>
                </a:solidFill>
                <a:latin typeface="Arial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2/24/2014</a:t>
            </a:fld>
            <a:endParaRPr lang="en-US" altLang="en-US" sz="1400" smtClean="0">
              <a:solidFill>
                <a:srgbClr val="A2C1FE"/>
              </a:solidFill>
              <a:latin typeface="Arial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r">
              <a:defRPr/>
            </a:pPr>
            <a:fld id="{B23B3282-1EBD-4889-93BB-1CA7857743C4}" type="slidenum">
              <a:rPr lang="en-US" sz="1400"/>
              <a:pPr algn="r">
                <a:defRPr/>
              </a:pPr>
              <a:t>84</a:t>
            </a:fld>
            <a:endParaRPr lang="en-US" sz="1400"/>
          </a:p>
        </p:txBody>
      </p:sp>
      <p:sp>
        <p:nvSpPr>
          <p:cNvPr id="93189" name="Content Placeholder 5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algn="ctr">
              <a:buFont typeface="Arial" pitchFamily="34" charset="0"/>
              <a:buNone/>
            </a:pPr>
            <a:r>
              <a:rPr lang="en-US" altLang="en-US" sz="1800" smtClean="0"/>
              <a:t>In the beginning there were computers, and the computer was programmed with ones and zeros. </a:t>
            </a:r>
          </a:p>
          <a:p>
            <a:pPr algn="ctr">
              <a:buFont typeface="Arial" pitchFamily="34" charset="0"/>
              <a:buNone/>
            </a:pPr>
            <a:endParaRPr lang="en-US" altLang="en-US" sz="1800" smtClean="0"/>
          </a:p>
          <a:p>
            <a:pPr algn="ctr">
              <a:buFont typeface="Arial" pitchFamily="34" charset="0"/>
              <a:buNone/>
            </a:pPr>
            <a:r>
              <a:rPr lang="en-US" altLang="en-US" sz="1800" smtClean="0"/>
              <a:t>The programmer said, let us use text for these codes so that we can understand them better. So the assembler was created and the programmer was happy. </a:t>
            </a:r>
          </a:p>
          <a:p>
            <a:pPr algn="ctr">
              <a:buFont typeface="Arial" pitchFamily="34" charset="0"/>
              <a:buNone/>
            </a:pPr>
            <a:endParaRPr lang="en-US" altLang="en-US" sz="1800" smtClean="0"/>
          </a:p>
          <a:p>
            <a:pPr algn="ctr">
              <a:buFont typeface="Arial" pitchFamily="34" charset="0"/>
              <a:buNone/>
            </a:pPr>
            <a:r>
              <a:rPr lang="en-US" altLang="en-US" sz="1800" smtClean="0"/>
              <a:t>Then the programmer said, let us program with words so that our programs are easier to understand. Hence, the compiler was born and the programmer smiled. </a:t>
            </a:r>
          </a:p>
          <a:p>
            <a:pPr algn="ctr">
              <a:buFont typeface="Arial" pitchFamily="34" charset="0"/>
              <a:buNone/>
            </a:pPr>
            <a:endParaRPr lang="en-US" altLang="en-US" sz="1800" smtClean="0"/>
          </a:p>
          <a:p>
            <a:pPr algn="ctr">
              <a:buFont typeface="Arial" pitchFamily="34" charset="0"/>
              <a:buNone/>
            </a:pPr>
            <a:r>
              <a:rPr lang="en-US" altLang="en-US" sz="1800" smtClean="0"/>
              <a:t>Then the engineer said let us use this machine and program it with drawings of our ideas.  Thus, </a:t>
            </a:r>
            <a:r>
              <a:rPr lang="en-US" altLang="en-US" sz="1800" b="1" smtClean="0"/>
              <a:t>V+ </a:t>
            </a:r>
            <a:r>
              <a:rPr lang="en-US" altLang="en-US" sz="1800" smtClean="0"/>
              <a:t>was born, the engineer rested, and the programmer went home.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Any Questions?</a:t>
            </a:r>
            <a:endParaRPr lang="en-US" dirty="0"/>
          </a:p>
        </p:txBody>
      </p:sp>
      <p:sp>
        <p:nvSpPr>
          <p:cNvPr id="94211" name="Date Placeholder 4"/>
          <p:cNvSpPr>
            <a:spLocks noGrp="1"/>
          </p:cNvSpPr>
          <p:nvPr>
            <p:ph type="dt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C6D9F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92D05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FFC00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D5141D0-C038-4E7D-9477-B1E7A3CB2769}" type="datetime1">
              <a:rPr lang="en-US" altLang="en-US" sz="1400" smtClean="0">
                <a:solidFill>
                  <a:srgbClr val="A2C1FE"/>
                </a:solidFill>
                <a:latin typeface="Arial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2/24/2014</a:t>
            </a:fld>
            <a:endParaRPr lang="en-US" altLang="en-US" sz="1400" smtClean="0">
              <a:solidFill>
                <a:srgbClr val="A2C1FE"/>
              </a:solidFill>
              <a:latin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r">
              <a:defRPr/>
            </a:pPr>
            <a:fld id="{D372B9A8-F594-407B-8E43-E6717D16ED9F}" type="slidenum">
              <a:rPr lang="en-US" sz="1400"/>
              <a:pPr algn="r">
                <a:defRPr/>
              </a:pPr>
              <a:t>85</a:t>
            </a:fld>
            <a:endParaRPr lang="en-US" sz="1400"/>
          </a:p>
        </p:txBody>
      </p:sp>
      <p:pic>
        <p:nvPicPr>
          <p:cNvPr id="94213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9300" y="2286000"/>
            <a:ext cx="4945063" cy="391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</p:cSld>
  <p:clrMapOvr>
    <a:masterClrMapping/>
  </p:clrMapOvr>
  <p:transition advTm="10000">
    <p:fade thruBlk="1"/>
  </p:transition>
</p:sld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pothecary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1412</TotalTime>
  <Words>1652</Words>
  <Application>Microsoft Office PowerPoint</Application>
  <PresentationFormat>On-screen Show (4:3)</PresentationFormat>
  <Paragraphs>514</Paragraphs>
  <Slides>85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85</vt:i4>
      </vt:variant>
    </vt:vector>
  </HeadingPairs>
  <TitlesOfParts>
    <vt:vector size="90" baseType="lpstr">
      <vt:lpstr>Arial</vt:lpstr>
      <vt:lpstr>Calibri</vt:lpstr>
      <vt:lpstr>Times New Roman</vt:lpstr>
      <vt:lpstr>Theme1</vt:lpstr>
      <vt:lpstr>Microsoft Word Picture</vt:lpstr>
      <vt:lpstr>PowerPoint Presentation</vt:lpstr>
      <vt:lpstr>Agenda</vt:lpstr>
      <vt:lpstr>PowerPoint Presentation</vt:lpstr>
      <vt:lpstr>Introduction to V+</vt:lpstr>
      <vt:lpstr>Why Was V+ Developed</vt:lpstr>
      <vt:lpstr>Generations of Programming Methods</vt:lpstr>
      <vt:lpstr>Generations of Programming Methods</vt:lpstr>
      <vt:lpstr>Generations of Programming Methods</vt:lpstr>
      <vt:lpstr>Various Types of Visual Languages</vt:lpstr>
      <vt:lpstr>Traditional Software Lifecycle</vt:lpstr>
      <vt:lpstr>Software Design</vt:lpstr>
      <vt:lpstr>Software Top Level Design</vt:lpstr>
      <vt:lpstr>V+ is Similar to Schematic Diagrams</vt:lpstr>
      <vt:lpstr>V+ is Not a Code Generator</vt:lpstr>
      <vt:lpstr>PowerPoint Presentation</vt:lpstr>
      <vt:lpstr>Introduction to V+</vt:lpstr>
      <vt:lpstr>Introduction to V+</vt:lpstr>
      <vt:lpstr>V+ is a Data Flow Visual Language</vt:lpstr>
      <vt:lpstr>Object Data Flow</vt:lpstr>
      <vt:lpstr>Object Execution Order</vt:lpstr>
      <vt:lpstr>Objects</vt:lpstr>
      <vt:lpstr>Examples of V+ Objects</vt:lpstr>
      <vt:lpstr>Object Anatomy</vt:lpstr>
      <vt:lpstr>Objects – Static Data</vt:lpstr>
      <vt:lpstr>Ports</vt:lpstr>
      <vt:lpstr>Ports</vt:lpstr>
      <vt:lpstr>V+ I/O Driver Example</vt:lpstr>
      <vt:lpstr>Port Anatomy</vt:lpstr>
      <vt:lpstr>V+ I/O Drivers</vt:lpstr>
      <vt:lpstr>Nets</vt:lpstr>
      <vt:lpstr>Nets</vt:lpstr>
      <vt:lpstr>Nets</vt:lpstr>
      <vt:lpstr>Nets</vt:lpstr>
      <vt:lpstr>Nets</vt:lpstr>
      <vt:lpstr>Worksheets</vt:lpstr>
      <vt:lpstr>Worksheets</vt:lpstr>
      <vt:lpstr>The Simplest of Designs</vt:lpstr>
      <vt:lpstr>A Simple Math Design</vt:lpstr>
      <vt:lpstr>Pythagorean Theorem (Distance Calculation)</vt:lpstr>
      <vt:lpstr>PowerPoint Presentation</vt:lpstr>
      <vt:lpstr> Development and Run-time Systems</vt:lpstr>
      <vt:lpstr>Design Process</vt:lpstr>
      <vt:lpstr>File Types</vt:lpstr>
      <vt:lpstr>V+ Execution</vt:lpstr>
      <vt:lpstr>V+ Execution Order Within a Frame</vt:lpstr>
      <vt:lpstr>Spare Time</vt:lpstr>
      <vt:lpstr>Spare Time</vt:lpstr>
      <vt:lpstr>V+ Execution Rate</vt:lpstr>
      <vt:lpstr>V+ Execution Rate</vt:lpstr>
      <vt:lpstr>Development and Run-time Systems</vt:lpstr>
      <vt:lpstr>Application Process Flow</vt:lpstr>
      <vt:lpstr>PowerPoint Presentation</vt:lpstr>
      <vt:lpstr>Why Separate Development  and Run-time Systems?</vt:lpstr>
      <vt:lpstr>Run-time System Configuration</vt:lpstr>
      <vt:lpstr>Run-time System Configuration</vt:lpstr>
      <vt:lpstr>I/O Driver Configuration</vt:lpstr>
      <vt:lpstr>I/O Driver Configuration</vt:lpstr>
      <vt:lpstr>Configuration is Saved in .VNE File</vt:lpstr>
      <vt:lpstr>V+ Development System</vt:lpstr>
      <vt:lpstr>Open Pin Error</vt:lpstr>
      <vt:lpstr>V+ Development System</vt:lpstr>
      <vt:lpstr>Design Time Object List (DTOL)</vt:lpstr>
      <vt:lpstr>DTOL Submission</vt:lpstr>
      <vt:lpstr>Run-time System</vt:lpstr>
      <vt:lpstr>Run-time System Message Window</vt:lpstr>
      <vt:lpstr>Run-time System  Pre-Execute Phase</vt:lpstr>
      <vt:lpstr>Run-time System  Post-Execute Phase</vt:lpstr>
      <vt:lpstr>.VNE File DTOL and Configuration</vt:lpstr>
      <vt:lpstr>Configuration is Saved in .VNE File</vt:lpstr>
      <vt:lpstr>.VNE File – Updating</vt:lpstr>
      <vt:lpstr>.VNE Files – Auto-booting</vt:lpstr>
      <vt:lpstr>PowerPoint Presentation</vt:lpstr>
      <vt:lpstr>Remote Control Applications</vt:lpstr>
      <vt:lpstr>User Control – Windows XP</vt:lpstr>
      <vt:lpstr>Programmatic Remote Control</vt:lpstr>
      <vt:lpstr>Programmatic Remote Control</vt:lpstr>
      <vt:lpstr>PowerPoint Presentation</vt:lpstr>
      <vt:lpstr>Microsoft Flight Simulator I/O Device</vt:lpstr>
      <vt:lpstr>WAGO – PROFIBUS  Ethernet I/O Device</vt:lpstr>
      <vt:lpstr>V+ the Tie That Binds</vt:lpstr>
      <vt:lpstr>PowerPoint Presentation</vt:lpstr>
      <vt:lpstr>Q and A</vt:lpstr>
      <vt:lpstr>Q and A</vt:lpstr>
      <vt:lpstr>Closing Remarks</vt:lpstr>
      <vt:lpstr>Any Questions?</vt:lpstr>
    </vt:vector>
  </TitlesOfParts>
  <Company>SimPhonics,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support</dc:creator>
  <cp:lastModifiedBy>Stephen Jones</cp:lastModifiedBy>
  <cp:revision>250</cp:revision>
  <dcterms:created xsi:type="dcterms:W3CDTF">2011-06-21T17:16:25Z</dcterms:created>
  <dcterms:modified xsi:type="dcterms:W3CDTF">2014-02-25T03:32:24Z</dcterms:modified>
</cp:coreProperties>
</file>